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17"/>
  </p:notesMasterIdLst>
  <p:sldIdLst>
    <p:sldId id="256" r:id="rId2"/>
    <p:sldId id="266" r:id="rId3"/>
    <p:sldId id="257" r:id="rId4"/>
    <p:sldId id="258" r:id="rId5"/>
    <p:sldId id="262" r:id="rId6"/>
    <p:sldId id="263" r:id="rId7"/>
    <p:sldId id="259" r:id="rId8"/>
    <p:sldId id="260" r:id="rId9"/>
    <p:sldId id="261" r:id="rId10"/>
    <p:sldId id="264" r:id="rId11"/>
    <p:sldId id="269" r:id="rId12"/>
    <p:sldId id="265" r:id="rId13"/>
    <p:sldId id="267" r:id="rId14"/>
    <p:sldId id="268" r:id="rId15"/>
    <p:sldId id="270"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FFF3"/>
    <a:srgbClr val="236391"/>
    <a:srgbClr val="2589C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76" d="100"/>
          <a:sy n="76" d="100"/>
        </p:scale>
        <p:origin x="-100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NO%20NAME:Seal%20Temp%20Data.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b="1" i="0" u="none" strike="noStrike" baseline="0">
                <a:solidFill>
                  <a:srgbClr val="000000"/>
                </a:solidFill>
                <a:latin typeface="Arial"/>
                <a:ea typeface="Arial"/>
                <a:cs typeface="Arial"/>
              </a:defRPr>
            </a:pPr>
            <a:r>
              <a:rPr lang="en-US"/>
              <a:t>Seal Thermal Data</a:t>
            </a:r>
          </a:p>
        </c:rich>
      </c:tx>
      <c:layout>
        <c:manualLayout>
          <c:xMode val="edge"/>
          <c:yMode val="edge"/>
          <c:x val="0.393805929126116"/>
          <c:y val="0.0320366132723112"/>
        </c:manualLayout>
      </c:layout>
      <c:overlay val="0"/>
      <c:spPr>
        <a:noFill/>
        <a:ln w="25400">
          <a:noFill/>
        </a:ln>
      </c:spPr>
    </c:title>
    <c:autoTitleDeleted val="0"/>
    <c:plotArea>
      <c:layout>
        <c:manualLayout>
          <c:layoutTarget val="inner"/>
          <c:xMode val="edge"/>
          <c:yMode val="edge"/>
          <c:x val="0.0958703445772616"/>
          <c:y val="0.164759725400458"/>
          <c:w val="0.865782957951578"/>
          <c:h val="0.723112128146453"/>
        </c:manualLayout>
      </c:layout>
      <c:scatterChart>
        <c:scatterStyle val="lineMarker"/>
        <c:varyColors val="0"/>
        <c:ser>
          <c:idx val="0"/>
          <c:order val="0"/>
          <c:tx>
            <c:v>Ice</c:v>
          </c:tx>
          <c:spPr>
            <a:ln w="28575">
              <a:noFill/>
            </a:ln>
          </c:spPr>
          <c:marker>
            <c:symbol val="diamond"/>
            <c:size val="5"/>
            <c:spPr>
              <a:solidFill>
                <a:srgbClr val="000090"/>
              </a:solidFill>
              <a:ln>
                <a:solidFill>
                  <a:srgbClr val="000090"/>
                </a:solidFill>
                <a:prstDash val="solid"/>
              </a:ln>
            </c:spPr>
          </c:marker>
          <c:yVal>
            <c:numRef>
              <c:f>(Sheet1!$C$3:$C$37,Sheet1!$C$41:$C$48,Sheet1!$C$52:$C$66,Sheet1!$C$70:$C$111)</c:f>
              <c:numCache>
                <c:formatCode>General</c:formatCode>
                <c:ptCount val="100"/>
                <c:pt idx="0">
                  <c:v>-1.1</c:v>
                </c:pt>
                <c:pt idx="1">
                  <c:v>-0.7</c:v>
                </c:pt>
                <c:pt idx="2">
                  <c:v>0.0</c:v>
                </c:pt>
                <c:pt idx="3">
                  <c:v>-0.6</c:v>
                </c:pt>
                <c:pt idx="4">
                  <c:v>-0.6</c:v>
                </c:pt>
                <c:pt idx="5">
                  <c:v>0.1</c:v>
                </c:pt>
                <c:pt idx="6">
                  <c:v>0.0</c:v>
                </c:pt>
                <c:pt idx="7">
                  <c:v>0.5</c:v>
                </c:pt>
                <c:pt idx="8">
                  <c:v>-0.4</c:v>
                </c:pt>
                <c:pt idx="9">
                  <c:v>1.5</c:v>
                </c:pt>
                <c:pt idx="10">
                  <c:v>1.0</c:v>
                </c:pt>
                <c:pt idx="11">
                  <c:v>-0.3</c:v>
                </c:pt>
                <c:pt idx="12">
                  <c:v>-0.1</c:v>
                </c:pt>
                <c:pt idx="13">
                  <c:v>-0.1</c:v>
                </c:pt>
                <c:pt idx="14">
                  <c:v>2.6</c:v>
                </c:pt>
                <c:pt idx="15">
                  <c:v>0.1</c:v>
                </c:pt>
                <c:pt idx="16">
                  <c:v>2.4</c:v>
                </c:pt>
                <c:pt idx="17">
                  <c:v>-0.2</c:v>
                </c:pt>
                <c:pt idx="18">
                  <c:v>-0.5</c:v>
                </c:pt>
                <c:pt idx="19">
                  <c:v>0.1</c:v>
                </c:pt>
                <c:pt idx="20">
                  <c:v>-0.6</c:v>
                </c:pt>
                <c:pt idx="21">
                  <c:v>0.7</c:v>
                </c:pt>
                <c:pt idx="22">
                  <c:v>-0.3</c:v>
                </c:pt>
                <c:pt idx="23">
                  <c:v>0.3</c:v>
                </c:pt>
                <c:pt idx="24">
                  <c:v>-0.6</c:v>
                </c:pt>
                <c:pt idx="25">
                  <c:v>-0.5</c:v>
                </c:pt>
                <c:pt idx="26">
                  <c:v>-0.4</c:v>
                </c:pt>
                <c:pt idx="27">
                  <c:v>0.2</c:v>
                </c:pt>
                <c:pt idx="28">
                  <c:v>0.6</c:v>
                </c:pt>
                <c:pt idx="29">
                  <c:v>1.0</c:v>
                </c:pt>
                <c:pt idx="30">
                  <c:v>0.5</c:v>
                </c:pt>
                <c:pt idx="31">
                  <c:v>0.6</c:v>
                </c:pt>
                <c:pt idx="32">
                  <c:v>0.2</c:v>
                </c:pt>
                <c:pt idx="33">
                  <c:v>0.7</c:v>
                </c:pt>
                <c:pt idx="34">
                  <c:v>1.8</c:v>
                </c:pt>
                <c:pt idx="35">
                  <c:v>-1.1</c:v>
                </c:pt>
                <c:pt idx="36">
                  <c:v>1.6</c:v>
                </c:pt>
                <c:pt idx="37">
                  <c:v>0.6</c:v>
                </c:pt>
                <c:pt idx="38">
                  <c:v>1.8</c:v>
                </c:pt>
                <c:pt idx="39">
                  <c:v>-0.4</c:v>
                </c:pt>
                <c:pt idx="40">
                  <c:v>-0.5</c:v>
                </c:pt>
                <c:pt idx="41">
                  <c:v>-0.7</c:v>
                </c:pt>
                <c:pt idx="42">
                  <c:v>0.8</c:v>
                </c:pt>
                <c:pt idx="43">
                  <c:v>-1.9</c:v>
                </c:pt>
                <c:pt idx="44">
                  <c:v>-0.9</c:v>
                </c:pt>
                <c:pt idx="45">
                  <c:v>0.1</c:v>
                </c:pt>
                <c:pt idx="46">
                  <c:v>-0.7</c:v>
                </c:pt>
                <c:pt idx="47">
                  <c:v>0.0</c:v>
                </c:pt>
                <c:pt idx="48">
                  <c:v>0.4</c:v>
                </c:pt>
                <c:pt idx="49">
                  <c:v>2.3</c:v>
                </c:pt>
                <c:pt idx="50">
                  <c:v>0.6</c:v>
                </c:pt>
                <c:pt idx="51">
                  <c:v>-1.2</c:v>
                </c:pt>
                <c:pt idx="52">
                  <c:v>-1.4</c:v>
                </c:pt>
                <c:pt idx="53">
                  <c:v>-1.4</c:v>
                </c:pt>
                <c:pt idx="54">
                  <c:v>-1.4</c:v>
                </c:pt>
                <c:pt idx="55">
                  <c:v>-1.3</c:v>
                </c:pt>
                <c:pt idx="56">
                  <c:v>0.1</c:v>
                </c:pt>
                <c:pt idx="57">
                  <c:v>-0.5</c:v>
                </c:pt>
                <c:pt idx="58">
                  <c:v>-2.5</c:v>
                </c:pt>
                <c:pt idx="59">
                  <c:v>-1.1</c:v>
                </c:pt>
                <c:pt idx="60">
                  <c:v>-1.4</c:v>
                </c:pt>
                <c:pt idx="61">
                  <c:v>-0.5</c:v>
                </c:pt>
                <c:pt idx="62">
                  <c:v>1.2</c:v>
                </c:pt>
                <c:pt idx="63">
                  <c:v>-1.2</c:v>
                </c:pt>
                <c:pt idx="64">
                  <c:v>-0.4</c:v>
                </c:pt>
                <c:pt idx="65">
                  <c:v>-1.5</c:v>
                </c:pt>
                <c:pt idx="66">
                  <c:v>-0.7</c:v>
                </c:pt>
                <c:pt idx="67">
                  <c:v>-0.8</c:v>
                </c:pt>
                <c:pt idx="68">
                  <c:v>-0.5</c:v>
                </c:pt>
                <c:pt idx="69">
                  <c:v>-1.0</c:v>
                </c:pt>
                <c:pt idx="70">
                  <c:v>1.2</c:v>
                </c:pt>
                <c:pt idx="71">
                  <c:v>-0.5</c:v>
                </c:pt>
                <c:pt idx="72">
                  <c:v>-1.3</c:v>
                </c:pt>
                <c:pt idx="73">
                  <c:v>-0.5</c:v>
                </c:pt>
                <c:pt idx="74">
                  <c:v>-0.7</c:v>
                </c:pt>
                <c:pt idx="75">
                  <c:v>1.8</c:v>
                </c:pt>
                <c:pt idx="76">
                  <c:v>-1.0</c:v>
                </c:pt>
                <c:pt idx="77">
                  <c:v>-1.1</c:v>
                </c:pt>
                <c:pt idx="78">
                  <c:v>-1.5</c:v>
                </c:pt>
                <c:pt idx="79">
                  <c:v>-0.9</c:v>
                </c:pt>
                <c:pt idx="80">
                  <c:v>-1.2</c:v>
                </c:pt>
                <c:pt idx="81">
                  <c:v>-1.4</c:v>
                </c:pt>
                <c:pt idx="82">
                  <c:v>-1.5</c:v>
                </c:pt>
                <c:pt idx="83">
                  <c:v>-1.3</c:v>
                </c:pt>
                <c:pt idx="84">
                  <c:v>-0.7</c:v>
                </c:pt>
                <c:pt idx="85">
                  <c:v>-0.7</c:v>
                </c:pt>
                <c:pt idx="86">
                  <c:v>-0.3</c:v>
                </c:pt>
                <c:pt idx="87">
                  <c:v>-0.6</c:v>
                </c:pt>
                <c:pt idx="88">
                  <c:v>-0.6</c:v>
                </c:pt>
                <c:pt idx="89">
                  <c:v>2.0</c:v>
                </c:pt>
                <c:pt idx="90">
                  <c:v>-1.7</c:v>
                </c:pt>
                <c:pt idx="91">
                  <c:v>-0.3</c:v>
                </c:pt>
                <c:pt idx="92">
                  <c:v>-0.9</c:v>
                </c:pt>
                <c:pt idx="93">
                  <c:v>-1.2</c:v>
                </c:pt>
                <c:pt idx="94">
                  <c:v>-1.3</c:v>
                </c:pt>
                <c:pt idx="95">
                  <c:v>-1.2</c:v>
                </c:pt>
                <c:pt idx="96">
                  <c:v>-0.9</c:v>
                </c:pt>
                <c:pt idx="97">
                  <c:v>-0.6</c:v>
                </c:pt>
                <c:pt idx="98">
                  <c:v>-1.7</c:v>
                </c:pt>
                <c:pt idx="99">
                  <c:v>-1.3</c:v>
                </c:pt>
              </c:numCache>
            </c:numRef>
          </c:yVal>
          <c:smooth val="0"/>
        </c:ser>
        <c:ser>
          <c:idx val="1"/>
          <c:order val="1"/>
          <c:spPr>
            <a:ln w="28575">
              <a:noFill/>
            </a:ln>
          </c:spPr>
          <c:marker>
            <c:symbol val="square"/>
            <c:size val="5"/>
            <c:spPr>
              <a:solidFill>
                <a:srgbClr val="F20884"/>
              </a:solidFill>
              <a:ln>
                <a:solidFill>
                  <a:srgbClr val="F20884"/>
                </a:solidFill>
                <a:prstDash val="solid"/>
              </a:ln>
            </c:spPr>
          </c:marker>
          <c:yVal>
            <c:numRef>
              <c:f>(Sheet1!$D$3:$D$37,Sheet1!$D$41:$D$48,Sheet1!$D$52:$D$66,Sheet1!$D$70:$D$111)</c:f>
              <c:numCache>
                <c:formatCode>General</c:formatCode>
                <c:ptCount val="100"/>
                <c:pt idx="0">
                  <c:v>21.1</c:v>
                </c:pt>
                <c:pt idx="1">
                  <c:v>8.1</c:v>
                </c:pt>
                <c:pt idx="2">
                  <c:v>11.8</c:v>
                </c:pt>
                <c:pt idx="3">
                  <c:v>8.2</c:v>
                </c:pt>
                <c:pt idx="4">
                  <c:v>8.2</c:v>
                </c:pt>
                <c:pt idx="5">
                  <c:v>10.8</c:v>
                </c:pt>
                <c:pt idx="6">
                  <c:v>10.4</c:v>
                </c:pt>
                <c:pt idx="7">
                  <c:v>18.1</c:v>
                </c:pt>
                <c:pt idx="8">
                  <c:v>7.8</c:v>
                </c:pt>
                <c:pt idx="9">
                  <c:v>12.4</c:v>
                </c:pt>
                <c:pt idx="10">
                  <c:v>14.0</c:v>
                </c:pt>
                <c:pt idx="11">
                  <c:v>11.2</c:v>
                </c:pt>
                <c:pt idx="12">
                  <c:v>12.6</c:v>
                </c:pt>
                <c:pt idx="13">
                  <c:v>11.7</c:v>
                </c:pt>
                <c:pt idx="14">
                  <c:v>11.4</c:v>
                </c:pt>
                <c:pt idx="15">
                  <c:v>13.5</c:v>
                </c:pt>
                <c:pt idx="16">
                  <c:v>14.1</c:v>
                </c:pt>
                <c:pt idx="17">
                  <c:v>14.8</c:v>
                </c:pt>
                <c:pt idx="18">
                  <c:v>14.4</c:v>
                </c:pt>
                <c:pt idx="19">
                  <c:v>9.2</c:v>
                </c:pt>
                <c:pt idx="20">
                  <c:v>11.1</c:v>
                </c:pt>
                <c:pt idx="21">
                  <c:v>13.2</c:v>
                </c:pt>
                <c:pt idx="22">
                  <c:v>10.4</c:v>
                </c:pt>
                <c:pt idx="23">
                  <c:v>16.2</c:v>
                </c:pt>
                <c:pt idx="24">
                  <c:v>12.3</c:v>
                </c:pt>
                <c:pt idx="25">
                  <c:v>12.7</c:v>
                </c:pt>
                <c:pt idx="26">
                  <c:v>11.5</c:v>
                </c:pt>
                <c:pt idx="27">
                  <c:v>13.2</c:v>
                </c:pt>
                <c:pt idx="28">
                  <c:v>16.4</c:v>
                </c:pt>
                <c:pt idx="29">
                  <c:v>15.4</c:v>
                </c:pt>
                <c:pt idx="30">
                  <c:v>17.6</c:v>
                </c:pt>
                <c:pt idx="31">
                  <c:v>14.5</c:v>
                </c:pt>
                <c:pt idx="32">
                  <c:v>17.0</c:v>
                </c:pt>
                <c:pt idx="33">
                  <c:v>15.1</c:v>
                </c:pt>
                <c:pt idx="34">
                  <c:v>12.8</c:v>
                </c:pt>
                <c:pt idx="35">
                  <c:v>18.3</c:v>
                </c:pt>
                <c:pt idx="36">
                  <c:v>16.2</c:v>
                </c:pt>
                <c:pt idx="37">
                  <c:v>12.0</c:v>
                </c:pt>
                <c:pt idx="38">
                  <c:v>10.0</c:v>
                </c:pt>
                <c:pt idx="39">
                  <c:v>15.9</c:v>
                </c:pt>
                <c:pt idx="40">
                  <c:v>10.1</c:v>
                </c:pt>
                <c:pt idx="41">
                  <c:v>10.5</c:v>
                </c:pt>
                <c:pt idx="42">
                  <c:v>12.3</c:v>
                </c:pt>
                <c:pt idx="43">
                  <c:v>13.2</c:v>
                </c:pt>
                <c:pt idx="44">
                  <c:v>11.6</c:v>
                </c:pt>
                <c:pt idx="45">
                  <c:v>12.7</c:v>
                </c:pt>
                <c:pt idx="46">
                  <c:v>10.7</c:v>
                </c:pt>
                <c:pt idx="47">
                  <c:v>11.2</c:v>
                </c:pt>
                <c:pt idx="48">
                  <c:v>10.1</c:v>
                </c:pt>
                <c:pt idx="49">
                  <c:v>9.2</c:v>
                </c:pt>
                <c:pt idx="50">
                  <c:v>10.1</c:v>
                </c:pt>
                <c:pt idx="51">
                  <c:v>12.2</c:v>
                </c:pt>
                <c:pt idx="52">
                  <c:v>11.9</c:v>
                </c:pt>
                <c:pt idx="53">
                  <c:v>5.8</c:v>
                </c:pt>
                <c:pt idx="54">
                  <c:v>9.8</c:v>
                </c:pt>
                <c:pt idx="55">
                  <c:v>11.2</c:v>
                </c:pt>
                <c:pt idx="56">
                  <c:v>10.3</c:v>
                </c:pt>
                <c:pt idx="57">
                  <c:v>10.9</c:v>
                </c:pt>
                <c:pt idx="58">
                  <c:v>14.3</c:v>
                </c:pt>
                <c:pt idx="59">
                  <c:v>6.0</c:v>
                </c:pt>
                <c:pt idx="60">
                  <c:v>8.3</c:v>
                </c:pt>
                <c:pt idx="61">
                  <c:v>6.7</c:v>
                </c:pt>
                <c:pt idx="62">
                  <c:v>8.7</c:v>
                </c:pt>
                <c:pt idx="63">
                  <c:v>8.5</c:v>
                </c:pt>
                <c:pt idx="64">
                  <c:v>8.7</c:v>
                </c:pt>
                <c:pt idx="65">
                  <c:v>9.0</c:v>
                </c:pt>
                <c:pt idx="66">
                  <c:v>7.2</c:v>
                </c:pt>
                <c:pt idx="67">
                  <c:v>9.4</c:v>
                </c:pt>
                <c:pt idx="68">
                  <c:v>8.6</c:v>
                </c:pt>
                <c:pt idx="69">
                  <c:v>10.4</c:v>
                </c:pt>
                <c:pt idx="70">
                  <c:v>9.2</c:v>
                </c:pt>
                <c:pt idx="71">
                  <c:v>6.5</c:v>
                </c:pt>
                <c:pt idx="72">
                  <c:v>6.7</c:v>
                </c:pt>
                <c:pt idx="73">
                  <c:v>8.3</c:v>
                </c:pt>
                <c:pt idx="74">
                  <c:v>8.8</c:v>
                </c:pt>
                <c:pt idx="75">
                  <c:v>8.8</c:v>
                </c:pt>
                <c:pt idx="76">
                  <c:v>6.6</c:v>
                </c:pt>
                <c:pt idx="77">
                  <c:v>7.4</c:v>
                </c:pt>
                <c:pt idx="78">
                  <c:v>5.6</c:v>
                </c:pt>
                <c:pt idx="79">
                  <c:v>8.1</c:v>
                </c:pt>
                <c:pt idx="80">
                  <c:v>9.5</c:v>
                </c:pt>
                <c:pt idx="81">
                  <c:v>10.6</c:v>
                </c:pt>
                <c:pt idx="82">
                  <c:v>9.6</c:v>
                </c:pt>
                <c:pt idx="83">
                  <c:v>7.2</c:v>
                </c:pt>
                <c:pt idx="84">
                  <c:v>8.1</c:v>
                </c:pt>
                <c:pt idx="85">
                  <c:v>11.8</c:v>
                </c:pt>
                <c:pt idx="86">
                  <c:v>10.5</c:v>
                </c:pt>
                <c:pt idx="87">
                  <c:v>11.9</c:v>
                </c:pt>
                <c:pt idx="88">
                  <c:v>11.5</c:v>
                </c:pt>
                <c:pt idx="89">
                  <c:v>8.0</c:v>
                </c:pt>
                <c:pt idx="90">
                  <c:v>7.2</c:v>
                </c:pt>
                <c:pt idx="91">
                  <c:v>12.6</c:v>
                </c:pt>
                <c:pt idx="92">
                  <c:v>10.0</c:v>
                </c:pt>
                <c:pt idx="93">
                  <c:v>11.5</c:v>
                </c:pt>
                <c:pt idx="94">
                  <c:v>12.7</c:v>
                </c:pt>
                <c:pt idx="95">
                  <c:v>11.1</c:v>
                </c:pt>
                <c:pt idx="96">
                  <c:v>7.9</c:v>
                </c:pt>
                <c:pt idx="97">
                  <c:v>10.4</c:v>
                </c:pt>
                <c:pt idx="98">
                  <c:v>12.9</c:v>
                </c:pt>
                <c:pt idx="99">
                  <c:v>12.7</c:v>
                </c:pt>
              </c:numCache>
            </c:numRef>
          </c:yVal>
          <c:smooth val="0"/>
        </c:ser>
        <c:dLbls>
          <c:showLegendKey val="0"/>
          <c:showVal val="0"/>
          <c:showCatName val="0"/>
          <c:showSerName val="0"/>
          <c:showPercent val="0"/>
          <c:showBubbleSize val="0"/>
        </c:dLbls>
        <c:axId val="2119007416"/>
        <c:axId val="2119002520"/>
      </c:scatterChart>
      <c:valAx>
        <c:axId val="2119007416"/>
        <c:scaling>
          <c:orientation val="minMax"/>
          <c:max val="100.0"/>
        </c:scaling>
        <c:delete val="0"/>
        <c:axPos val="b"/>
        <c:title>
          <c:tx>
            <c:rich>
              <a:bodyPr/>
              <a:lstStyle/>
              <a:p>
                <a:pPr>
                  <a:defRPr sz="1000" b="1" i="0" u="none" strike="noStrike" baseline="0">
                    <a:solidFill>
                      <a:srgbClr val="000000"/>
                    </a:solidFill>
                    <a:latin typeface="Arial"/>
                    <a:ea typeface="Arial"/>
                    <a:cs typeface="Arial"/>
                  </a:defRPr>
                </a:pPr>
                <a:r>
                  <a:rPr lang="en-US"/>
                  <a:t>Line Number</a:t>
                </a:r>
              </a:p>
            </c:rich>
          </c:tx>
          <c:layout>
            <c:manualLayout>
              <c:xMode val="edge"/>
              <c:yMode val="edge"/>
              <c:x val="0.464602389303107"/>
              <c:y val="0.913043478260869"/>
            </c:manualLayout>
          </c:layout>
          <c:overlay val="0"/>
          <c:spPr>
            <a:noFill/>
            <a:ln w="25400">
              <a:noFill/>
            </a:ln>
          </c:spPr>
        </c:title>
        <c:numFmt formatCode="General" sourceLinked="0"/>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2119002520"/>
        <c:crosses val="autoZero"/>
        <c:crossBetween val="midCat"/>
      </c:valAx>
      <c:valAx>
        <c:axId val="2119002520"/>
        <c:scaling>
          <c:orientation val="minMax"/>
        </c:scaling>
        <c:delete val="0"/>
        <c:axPos val="l"/>
        <c:majorGridlines>
          <c:spPr>
            <a:ln w="3175">
              <a:solidFill>
                <a:srgbClr val="000000"/>
              </a:solidFill>
              <a:prstDash val="solid"/>
            </a:ln>
          </c:spPr>
        </c:majorGridlines>
        <c:title>
          <c:tx>
            <c:rich>
              <a:bodyPr/>
              <a:lstStyle/>
              <a:p>
                <a:pPr>
                  <a:defRPr sz="1000" b="1" i="0" u="none" strike="noStrike" baseline="0">
                    <a:solidFill>
                      <a:srgbClr val="000000"/>
                    </a:solidFill>
                    <a:latin typeface="Arial"/>
                    <a:ea typeface="Arial"/>
                    <a:cs typeface="Arial"/>
                  </a:defRPr>
                </a:pPr>
                <a:r>
                  <a:rPr lang="en-US"/>
                  <a:t>Temperature in C</a:t>
                </a:r>
              </a:p>
            </c:rich>
          </c:tx>
          <c:layout>
            <c:manualLayout>
              <c:xMode val="edge"/>
              <c:yMode val="edge"/>
              <c:x val="0.023598820058997"/>
              <c:y val="0.395881006864988"/>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2119007416"/>
        <c:crosses val="autoZero"/>
        <c:crossBetween val="midCat"/>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1A276-761F-644F-AADE-B54EEB2A96B0}" type="doc">
      <dgm:prSet loTypeId="urn:microsoft.com/office/officeart/2005/8/layout/hProcess9" loCatId="" qsTypeId="urn:microsoft.com/office/officeart/2005/8/quickstyle/simple4" qsCatId="simple" csTypeId="urn:microsoft.com/office/officeart/2005/8/colors/accent1_2" csCatId="accent1" phldr="1"/>
      <dgm:spPr/>
    </dgm:pt>
    <dgm:pt modelId="{7BE3124A-A340-054C-86DA-D3B334246FAD}">
      <dgm:prSet phldrT="[Text]"/>
      <dgm:spPr/>
      <dgm:t>
        <a:bodyPr/>
        <a:lstStyle/>
        <a:p>
          <a:r>
            <a:rPr lang="en-US" b="0" dirty="0" smtClean="0"/>
            <a:t>Download FLIR data</a:t>
          </a:r>
          <a:endParaRPr lang="en-US" b="0" dirty="0"/>
        </a:p>
      </dgm:t>
    </dgm:pt>
    <dgm:pt modelId="{04AEC412-94EC-6D4C-AC58-70B2811214DB}" type="parTrans" cxnId="{6A3C3D4C-B4DA-C44F-B0F2-9DA386B00D87}">
      <dgm:prSet/>
      <dgm:spPr/>
      <dgm:t>
        <a:bodyPr/>
        <a:lstStyle/>
        <a:p>
          <a:endParaRPr lang="en-US"/>
        </a:p>
      </dgm:t>
    </dgm:pt>
    <dgm:pt modelId="{3C015FAA-FA02-9641-9AB2-4D48A7856F79}" type="sibTrans" cxnId="{6A3C3D4C-B4DA-C44F-B0F2-9DA386B00D87}">
      <dgm:prSet/>
      <dgm:spPr/>
      <dgm:t>
        <a:bodyPr/>
        <a:lstStyle/>
        <a:p>
          <a:endParaRPr lang="en-US"/>
        </a:p>
      </dgm:t>
    </dgm:pt>
    <dgm:pt modelId="{45D9D09A-F86A-E44D-BF03-DAAC67FFFB03}">
      <dgm:prSet phldrT="[Text]"/>
      <dgm:spPr/>
      <dgm:t>
        <a:bodyPr/>
        <a:lstStyle/>
        <a:p>
          <a:r>
            <a:rPr lang="en-US" dirty="0" smtClean="0"/>
            <a:t>Identify images with harbor seals present	</a:t>
          </a:r>
          <a:endParaRPr lang="en-US" dirty="0"/>
        </a:p>
      </dgm:t>
    </dgm:pt>
    <dgm:pt modelId="{9676E5D4-ECE0-E649-8383-98217AD20A67}" type="parTrans" cxnId="{72F73B7F-BB2B-3D4F-A929-4D8114EDCCC4}">
      <dgm:prSet/>
      <dgm:spPr/>
      <dgm:t>
        <a:bodyPr/>
        <a:lstStyle/>
        <a:p>
          <a:endParaRPr lang="en-US"/>
        </a:p>
      </dgm:t>
    </dgm:pt>
    <dgm:pt modelId="{4C0E8C8D-7C51-B74C-965A-79B08755C33D}" type="sibTrans" cxnId="{72F73B7F-BB2B-3D4F-A929-4D8114EDCCC4}">
      <dgm:prSet/>
      <dgm:spPr/>
      <dgm:t>
        <a:bodyPr/>
        <a:lstStyle/>
        <a:p>
          <a:endParaRPr lang="en-US"/>
        </a:p>
      </dgm:t>
    </dgm:pt>
    <dgm:pt modelId="{A7882F4A-F5AF-7041-857A-01CBE656FD14}">
      <dgm:prSet phldrT="[Text]"/>
      <dgm:spPr/>
      <dgm:t>
        <a:bodyPr/>
        <a:lstStyle/>
        <a:p>
          <a:r>
            <a:rPr lang="en-US" dirty="0" smtClean="0"/>
            <a:t>Drew thermal temperature lines on each individual adult seal on ice</a:t>
          </a:r>
          <a:endParaRPr lang="en-US" dirty="0"/>
        </a:p>
      </dgm:t>
    </dgm:pt>
    <dgm:pt modelId="{487B87C7-A607-044E-AA1D-F27667C02743}" type="parTrans" cxnId="{E9EACBD8-BF02-7140-846A-D0C6A7870E04}">
      <dgm:prSet/>
      <dgm:spPr/>
      <dgm:t>
        <a:bodyPr/>
        <a:lstStyle/>
        <a:p>
          <a:endParaRPr lang="en-US"/>
        </a:p>
      </dgm:t>
    </dgm:pt>
    <dgm:pt modelId="{B7DA46FE-2E04-1646-B3DD-09E4C233E41B}" type="sibTrans" cxnId="{E9EACBD8-BF02-7140-846A-D0C6A7870E04}">
      <dgm:prSet/>
      <dgm:spPr/>
      <dgm:t>
        <a:bodyPr/>
        <a:lstStyle/>
        <a:p>
          <a:endParaRPr lang="en-US"/>
        </a:p>
      </dgm:t>
    </dgm:pt>
    <dgm:pt modelId="{E738FCAC-581B-2B4D-9B9C-386BEC6E30F6}">
      <dgm:prSet phldrT="[Text]"/>
      <dgm:spPr/>
      <dgm:t>
        <a:bodyPr/>
        <a:lstStyle/>
        <a:p>
          <a:r>
            <a:rPr lang="en-US" dirty="0" smtClean="0"/>
            <a:t>Exported and statistically processed thermal lines from seal data </a:t>
          </a:r>
          <a:endParaRPr lang="en-US" dirty="0"/>
        </a:p>
      </dgm:t>
    </dgm:pt>
    <dgm:pt modelId="{8B6EABDE-C4C6-CC41-A5CA-F9AC6E322A5E}" type="parTrans" cxnId="{B45A5D2E-241A-224E-A131-73253393DE8C}">
      <dgm:prSet/>
      <dgm:spPr/>
      <dgm:t>
        <a:bodyPr/>
        <a:lstStyle/>
        <a:p>
          <a:endParaRPr lang="en-US"/>
        </a:p>
      </dgm:t>
    </dgm:pt>
    <dgm:pt modelId="{26187427-3964-3D49-A02B-65B103CA352D}" type="sibTrans" cxnId="{B45A5D2E-241A-224E-A131-73253393DE8C}">
      <dgm:prSet/>
      <dgm:spPr/>
      <dgm:t>
        <a:bodyPr/>
        <a:lstStyle/>
        <a:p>
          <a:endParaRPr lang="en-US"/>
        </a:p>
      </dgm:t>
    </dgm:pt>
    <dgm:pt modelId="{1B26037C-AAC6-1142-8927-C711DE259345}">
      <dgm:prSet phldrT="[Text]"/>
      <dgm:spPr/>
      <dgm:t>
        <a:bodyPr/>
        <a:lstStyle/>
        <a:p>
          <a:r>
            <a:rPr lang="en-US" dirty="0" smtClean="0"/>
            <a:t>Separated adult seals on ice from pups and swimming seals</a:t>
          </a:r>
          <a:endParaRPr lang="en-US" dirty="0"/>
        </a:p>
      </dgm:t>
    </dgm:pt>
    <dgm:pt modelId="{C2439486-D20C-8843-9B91-37AAA471D6AF}" type="parTrans" cxnId="{8FFF349D-507C-4348-89E2-37539000A39F}">
      <dgm:prSet/>
      <dgm:spPr/>
      <dgm:t>
        <a:bodyPr/>
        <a:lstStyle/>
        <a:p>
          <a:endParaRPr lang="en-US"/>
        </a:p>
      </dgm:t>
    </dgm:pt>
    <dgm:pt modelId="{B4F76F17-830E-0F4B-9231-DA89170861DA}" type="sibTrans" cxnId="{8FFF349D-507C-4348-89E2-37539000A39F}">
      <dgm:prSet/>
      <dgm:spPr/>
      <dgm:t>
        <a:bodyPr/>
        <a:lstStyle/>
        <a:p>
          <a:endParaRPr lang="en-US"/>
        </a:p>
      </dgm:t>
    </dgm:pt>
    <dgm:pt modelId="{2CC26B9F-3BF1-4946-813C-5A2240C6EDA5}" type="pres">
      <dgm:prSet presAssocID="{52F1A276-761F-644F-AADE-B54EEB2A96B0}" presName="CompostProcess" presStyleCnt="0">
        <dgm:presLayoutVars>
          <dgm:dir/>
          <dgm:resizeHandles val="exact"/>
        </dgm:presLayoutVars>
      </dgm:prSet>
      <dgm:spPr/>
    </dgm:pt>
    <dgm:pt modelId="{49565BF9-DF8E-5242-AFFE-ADC5EA7C98AD}" type="pres">
      <dgm:prSet presAssocID="{52F1A276-761F-644F-AADE-B54EEB2A96B0}" presName="arrow" presStyleLbl="bgShp" presStyleIdx="0" presStyleCnt="1" custLinFactNeighborX="1052"/>
      <dgm:spPr/>
    </dgm:pt>
    <dgm:pt modelId="{687967A6-459D-E341-ADBB-D6BD48AC8D3F}" type="pres">
      <dgm:prSet presAssocID="{52F1A276-761F-644F-AADE-B54EEB2A96B0}" presName="linearProcess" presStyleCnt="0"/>
      <dgm:spPr/>
    </dgm:pt>
    <dgm:pt modelId="{14C4A777-651B-7E45-9A28-518FF8F90CE4}" type="pres">
      <dgm:prSet presAssocID="{7BE3124A-A340-054C-86DA-D3B334246FAD}" presName="textNode" presStyleLbl="node1" presStyleIdx="0" presStyleCnt="5">
        <dgm:presLayoutVars>
          <dgm:bulletEnabled val="1"/>
        </dgm:presLayoutVars>
      </dgm:prSet>
      <dgm:spPr/>
      <dgm:t>
        <a:bodyPr/>
        <a:lstStyle/>
        <a:p>
          <a:endParaRPr lang="en-US"/>
        </a:p>
      </dgm:t>
    </dgm:pt>
    <dgm:pt modelId="{283C3C65-9AB4-C14B-B74A-6DF759E70C18}" type="pres">
      <dgm:prSet presAssocID="{3C015FAA-FA02-9641-9AB2-4D48A7856F79}" presName="sibTrans" presStyleCnt="0"/>
      <dgm:spPr/>
    </dgm:pt>
    <dgm:pt modelId="{D2A7AAAC-BF49-AD48-8B5E-CC3D1AE647B2}" type="pres">
      <dgm:prSet presAssocID="{45D9D09A-F86A-E44D-BF03-DAAC67FFFB03}" presName="textNode" presStyleLbl="node1" presStyleIdx="1" presStyleCnt="5">
        <dgm:presLayoutVars>
          <dgm:bulletEnabled val="1"/>
        </dgm:presLayoutVars>
      </dgm:prSet>
      <dgm:spPr/>
      <dgm:t>
        <a:bodyPr/>
        <a:lstStyle/>
        <a:p>
          <a:endParaRPr lang="en-US"/>
        </a:p>
      </dgm:t>
    </dgm:pt>
    <dgm:pt modelId="{9A49BA89-DFB1-5E45-BE8C-BAAF8E5F2AD1}" type="pres">
      <dgm:prSet presAssocID="{4C0E8C8D-7C51-B74C-965A-79B08755C33D}" presName="sibTrans" presStyleCnt="0"/>
      <dgm:spPr/>
    </dgm:pt>
    <dgm:pt modelId="{702AAC6D-26C8-834E-9B31-85AA704D20C9}" type="pres">
      <dgm:prSet presAssocID="{1B26037C-AAC6-1142-8927-C711DE259345}" presName="textNode" presStyleLbl="node1" presStyleIdx="2" presStyleCnt="5">
        <dgm:presLayoutVars>
          <dgm:bulletEnabled val="1"/>
        </dgm:presLayoutVars>
      </dgm:prSet>
      <dgm:spPr/>
      <dgm:t>
        <a:bodyPr/>
        <a:lstStyle/>
        <a:p>
          <a:endParaRPr lang="en-US"/>
        </a:p>
      </dgm:t>
    </dgm:pt>
    <dgm:pt modelId="{53852894-6D03-244D-9337-A2B3B913F50C}" type="pres">
      <dgm:prSet presAssocID="{B4F76F17-830E-0F4B-9231-DA89170861DA}" presName="sibTrans" presStyleCnt="0"/>
      <dgm:spPr/>
    </dgm:pt>
    <dgm:pt modelId="{3606CD66-2AB6-184F-997C-20AACBE7D5A8}" type="pres">
      <dgm:prSet presAssocID="{A7882F4A-F5AF-7041-857A-01CBE656FD14}" presName="textNode" presStyleLbl="node1" presStyleIdx="3" presStyleCnt="5">
        <dgm:presLayoutVars>
          <dgm:bulletEnabled val="1"/>
        </dgm:presLayoutVars>
      </dgm:prSet>
      <dgm:spPr/>
      <dgm:t>
        <a:bodyPr/>
        <a:lstStyle/>
        <a:p>
          <a:endParaRPr lang="en-US"/>
        </a:p>
      </dgm:t>
    </dgm:pt>
    <dgm:pt modelId="{8A2EEE5F-C0C8-044A-8DB0-49E22E4DDBDB}" type="pres">
      <dgm:prSet presAssocID="{B7DA46FE-2E04-1646-B3DD-09E4C233E41B}" presName="sibTrans" presStyleCnt="0"/>
      <dgm:spPr/>
    </dgm:pt>
    <dgm:pt modelId="{8F1A84BC-8D8E-964B-B321-6856FC9DF7A5}" type="pres">
      <dgm:prSet presAssocID="{E738FCAC-581B-2B4D-9B9C-386BEC6E30F6}" presName="textNode" presStyleLbl="node1" presStyleIdx="4" presStyleCnt="5">
        <dgm:presLayoutVars>
          <dgm:bulletEnabled val="1"/>
        </dgm:presLayoutVars>
      </dgm:prSet>
      <dgm:spPr/>
      <dgm:t>
        <a:bodyPr/>
        <a:lstStyle/>
        <a:p>
          <a:endParaRPr lang="en-US"/>
        </a:p>
      </dgm:t>
    </dgm:pt>
  </dgm:ptLst>
  <dgm:cxnLst>
    <dgm:cxn modelId="{CEF66485-D988-9141-B378-CA9DC267149F}" type="presOf" srcId="{A7882F4A-F5AF-7041-857A-01CBE656FD14}" destId="{3606CD66-2AB6-184F-997C-20AACBE7D5A8}" srcOrd="0" destOrd="0" presId="urn:microsoft.com/office/officeart/2005/8/layout/hProcess9"/>
    <dgm:cxn modelId="{E9EACBD8-BF02-7140-846A-D0C6A7870E04}" srcId="{52F1A276-761F-644F-AADE-B54EEB2A96B0}" destId="{A7882F4A-F5AF-7041-857A-01CBE656FD14}" srcOrd="3" destOrd="0" parTransId="{487B87C7-A607-044E-AA1D-F27667C02743}" sibTransId="{B7DA46FE-2E04-1646-B3DD-09E4C233E41B}"/>
    <dgm:cxn modelId="{FA1348B8-3B47-654C-AED5-11ECF55D07CB}" type="presOf" srcId="{1B26037C-AAC6-1142-8927-C711DE259345}" destId="{702AAC6D-26C8-834E-9B31-85AA704D20C9}" srcOrd="0" destOrd="0" presId="urn:microsoft.com/office/officeart/2005/8/layout/hProcess9"/>
    <dgm:cxn modelId="{8FFF349D-507C-4348-89E2-37539000A39F}" srcId="{52F1A276-761F-644F-AADE-B54EEB2A96B0}" destId="{1B26037C-AAC6-1142-8927-C711DE259345}" srcOrd="2" destOrd="0" parTransId="{C2439486-D20C-8843-9B91-37AAA471D6AF}" sibTransId="{B4F76F17-830E-0F4B-9231-DA89170861DA}"/>
    <dgm:cxn modelId="{11DF5857-05A7-C145-B457-949806FBFAC9}" type="presOf" srcId="{52F1A276-761F-644F-AADE-B54EEB2A96B0}" destId="{2CC26B9F-3BF1-4946-813C-5A2240C6EDA5}" srcOrd="0" destOrd="0" presId="urn:microsoft.com/office/officeart/2005/8/layout/hProcess9"/>
    <dgm:cxn modelId="{6CCAFFCA-56E4-C84E-BAFE-6F9B93063853}" type="presOf" srcId="{7BE3124A-A340-054C-86DA-D3B334246FAD}" destId="{14C4A777-651B-7E45-9A28-518FF8F90CE4}" srcOrd="0" destOrd="0" presId="urn:microsoft.com/office/officeart/2005/8/layout/hProcess9"/>
    <dgm:cxn modelId="{B45A5D2E-241A-224E-A131-73253393DE8C}" srcId="{52F1A276-761F-644F-AADE-B54EEB2A96B0}" destId="{E738FCAC-581B-2B4D-9B9C-386BEC6E30F6}" srcOrd="4" destOrd="0" parTransId="{8B6EABDE-C4C6-CC41-A5CA-F9AC6E322A5E}" sibTransId="{26187427-3964-3D49-A02B-65B103CA352D}"/>
    <dgm:cxn modelId="{6A3C3D4C-B4DA-C44F-B0F2-9DA386B00D87}" srcId="{52F1A276-761F-644F-AADE-B54EEB2A96B0}" destId="{7BE3124A-A340-054C-86DA-D3B334246FAD}" srcOrd="0" destOrd="0" parTransId="{04AEC412-94EC-6D4C-AC58-70B2811214DB}" sibTransId="{3C015FAA-FA02-9641-9AB2-4D48A7856F79}"/>
    <dgm:cxn modelId="{CDCD8432-D2EF-CE4F-8BA4-B609556B2C23}" type="presOf" srcId="{45D9D09A-F86A-E44D-BF03-DAAC67FFFB03}" destId="{D2A7AAAC-BF49-AD48-8B5E-CC3D1AE647B2}" srcOrd="0" destOrd="0" presId="urn:microsoft.com/office/officeart/2005/8/layout/hProcess9"/>
    <dgm:cxn modelId="{9CA2DBB1-0A96-974B-B108-A20D5F057B55}" type="presOf" srcId="{E738FCAC-581B-2B4D-9B9C-386BEC6E30F6}" destId="{8F1A84BC-8D8E-964B-B321-6856FC9DF7A5}" srcOrd="0" destOrd="0" presId="urn:microsoft.com/office/officeart/2005/8/layout/hProcess9"/>
    <dgm:cxn modelId="{72F73B7F-BB2B-3D4F-A929-4D8114EDCCC4}" srcId="{52F1A276-761F-644F-AADE-B54EEB2A96B0}" destId="{45D9D09A-F86A-E44D-BF03-DAAC67FFFB03}" srcOrd="1" destOrd="0" parTransId="{9676E5D4-ECE0-E649-8383-98217AD20A67}" sibTransId="{4C0E8C8D-7C51-B74C-965A-79B08755C33D}"/>
    <dgm:cxn modelId="{2010820D-5AAB-7847-BD20-4B1BDF9E67BF}" type="presParOf" srcId="{2CC26B9F-3BF1-4946-813C-5A2240C6EDA5}" destId="{49565BF9-DF8E-5242-AFFE-ADC5EA7C98AD}" srcOrd="0" destOrd="0" presId="urn:microsoft.com/office/officeart/2005/8/layout/hProcess9"/>
    <dgm:cxn modelId="{6256D51E-6FE6-3C41-AA29-C190FA5511B8}" type="presParOf" srcId="{2CC26B9F-3BF1-4946-813C-5A2240C6EDA5}" destId="{687967A6-459D-E341-ADBB-D6BD48AC8D3F}" srcOrd="1" destOrd="0" presId="urn:microsoft.com/office/officeart/2005/8/layout/hProcess9"/>
    <dgm:cxn modelId="{2DC5F549-4EDA-D542-9127-86D4D31C194E}" type="presParOf" srcId="{687967A6-459D-E341-ADBB-D6BD48AC8D3F}" destId="{14C4A777-651B-7E45-9A28-518FF8F90CE4}" srcOrd="0" destOrd="0" presId="urn:microsoft.com/office/officeart/2005/8/layout/hProcess9"/>
    <dgm:cxn modelId="{D413BF38-51D0-1049-87A9-B0B45BB1590E}" type="presParOf" srcId="{687967A6-459D-E341-ADBB-D6BD48AC8D3F}" destId="{283C3C65-9AB4-C14B-B74A-6DF759E70C18}" srcOrd="1" destOrd="0" presId="urn:microsoft.com/office/officeart/2005/8/layout/hProcess9"/>
    <dgm:cxn modelId="{4F4DD41D-163A-5644-9BFF-D811C5D7A864}" type="presParOf" srcId="{687967A6-459D-E341-ADBB-D6BD48AC8D3F}" destId="{D2A7AAAC-BF49-AD48-8B5E-CC3D1AE647B2}" srcOrd="2" destOrd="0" presId="urn:microsoft.com/office/officeart/2005/8/layout/hProcess9"/>
    <dgm:cxn modelId="{AAC1C008-E493-3E42-9E8F-1EF9FDA55245}" type="presParOf" srcId="{687967A6-459D-E341-ADBB-D6BD48AC8D3F}" destId="{9A49BA89-DFB1-5E45-BE8C-BAAF8E5F2AD1}" srcOrd="3" destOrd="0" presId="urn:microsoft.com/office/officeart/2005/8/layout/hProcess9"/>
    <dgm:cxn modelId="{FCB76257-EE43-344B-8005-90A819FFDBC9}" type="presParOf" srcId="{687967A6-459D-E341-ADBB-D6BD48AC8D3F}" destId="{702AAC6D-26C8-834E-9B31-85AA704D20C9}" srcOrd="4" destOrd="0" presId="urn:microsoft.com/office/officeart/2005/8/layout/hProcess9"/>
    <dgm:cxn modelId="{04BC20C3-9E1D-F743-9404-BAE7C144A5DA}" type="presParOf" srcId="{687967A6-459D-E341-ADBB-D6BD48AC8D3F}" destId="{53852894-6D03-244D-9337-A2B3B913F50C}" srcOrd="5" destOrd="0" presId="urn:microsoft.com/office/officeart/2005/8/layout/hProcess9"/>
    <dgm:cxn modelId="{4B2A53CA-D5A1-454B-B632-B6A24AF40069}" type="presParOf" srcId="{687967A6-459D-E341-ADBB-D6BD48AC8D3F}" destId="{3606CD66-2AB6-184F-997C-20AACBE7D5A8}" srcOrd="6" destOrd="0" presId="urn:microsoft.com/office/officeart/2005/8/layout/hProcess9"/>
    <dgm:cxn modelId="{C1011930-9384-1F42-91AC-1C7914C98AA2}" type="presParOf" srcId="{687967A6-459D-E341-ADBB-D6BD48AC8D3F}" destId="{8A2EEE5F-C0C8-044A-8DB0-49E22E4DDBDB}" srcOrd="7" destOrd="0" presId="urn:microsoft.com/office/officeart/2005/8/layout/hProcess9"/>
    <dgm:cxn modelId="{6C3C2DB7-85B1-F94B-8252-47CD908A8770}" type="presParOf" srcId="{687967A6-459D-E341-ADBB-D6BD48AC8D3F}" destId="{8F1A84BC-8D8E-964B-B321-6856FC9DF7A5}"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565BF9-DF8E-5242-AFFE-ADC5EA7C98AD}">
      <dsp:nvSpPr>
        <dsp:cNvPr id="0" name=""/>
        <dsp:cNvSpPr/>
      </dsp:nvSpPr>
      <dsp:spPr>
        <a:xfrm>
          <a:off x="626845" y="0"/>
          <a:ext cx="6347460" cy="4525963"/>
        </a:xfrm>
        <a:prstGeom prst="rightArrow">
          <a:avLst/>
        </a:prstGeom>
        <a:solidFill>
          <a:schemeClr val="accent1">
            <a:tint val="40000"/>
            <a:hueOff val="0"/>
            <a:satOff val="0"/>
            <a:lumOff val="0"/>
            <a:alphaOff val="0"/>
          </a:schemeClr>
        </a:solidFill>
        <a:ln>
          <a:noFill/>
        </a:ln>
        <a:effectLst>
          <a:glow rad="70000">
            <a:schemeClr val="accent1">
              <a:tint val="40000"/>
              <a:hueOff val="0"/>
              <a:satOff val="0"/>
              <a:lumOff val="0"/>
              <a:alphaOff val="0"/>
              <a:tint val="30000"/>
              <a:shade val="95000"/>
              <a:satMod val="300000"/>
              <a:alpha val="50000"/>
            </a:schemeClr>
          </a:glow>
        </a:effectLst>
      </dsp:spPr>
      <dsp:style>
        <a:lnRef idx="0">
          <a:scrgbClr r="0" g="0" b="0"/>
        </a:lnRef>
        <a:fillRef idx="1">
          <a:scrgbClr r="0" g="0" b="0"/>
        </a:fillRef>
        <a:effectRef idx="2">
          <a:scrgbClr r="0" g="0" b="0"/>
        </a:effectRef>
        <a:fontRef idx="minor"/>
      </dsp:style>
    </dsp:sp>
    <dsp:sp modelId="{14C4A777-651B-7E45-9A28-518FF8F90CE4}">
      <dsp:nvSpPr>
        <dsp:cNvPr id="0" name=""/>
        <dsp:cNvSpPr/>
      </dsp:nvSpPr>
      <dsp:spPr>
        <a:xfrm>
          <a:off x="3281" y="1357788"/>
          <a:ext cx="1434814" cy="1810385"/>
        </a:xfrm>
        <a:prstGeom prst="roundRect">
          <a:avLst/>
        </a:prstGeom>
        <a:gradFill rotWithShape="0">
          <a:gsLst>
            <a:gs pos="0">
              <a:schemeClr val="accent1">
                <a:hueOff val="0"/>
                <a:satOff val="0"/>
                <a:lumOff val="0"/>
                <a:alphaOff val="0"/>
                <a:tint val="73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shade val="57000"/>
                <a:satMod val="120000"/>
              </a:schemeClr>
            </a:gs>
            <a:gs pos="80000">
              <a:schemeClr val="accent1">
                <a:hueOff val="0"/>
                <a:satOff val="0"/>
                <a:lumOff val="0"/>
                <a:alphaOff val="0"/>
                <a:shade val="56000"/>
                <a:satMod val="145000"/>
              </a:schemeClr>
            </a:gs>
            <a:gs pos="88000">
              <a:schemeClr val="accent1">
                <a:hueOff val="0"/>
                <a:satOff val="0"/>
                <a:lumOff val="0"/>
                <a:alphaOff val="0"/>
                <a:shade val="63000"/>
                <a:satMod val="160000"/>
              </a:schemeClr>
            </a:gs>
            <a:gs pos="100000">
              <a:schemeClr val="accent1">
                <a:hueOff val="0"/>
                <a:satOff val="0"/>
                <a:lumOff val="0"/>
                <a:alphaOff val="0"/>
                <a:tint val="99555"/>
                <a:satMod val="155000"/>
              </a:schemeClr>
            </a:gs>
          </a:gsLst>
          <a:lin ang="5400000" scaled="1"/>
        </a:gradFill>
        <a:ln>
          <a:noFill/>
        </a:ln>
        <a:effectLst>
          <a:glow rad="70000">
            <a:schemeClr val="accent1">
              <a:hueOff val="0"/>
              <a:satOff val="0"/>
              <a:lumOff val="0"/>
              <a:alphaOff val="0"/>
              <a:tint val="30000"/>
              <a:shade val="95000"/>
              <a:satMod val="300000"/>
              <a:alpha val="50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0" kern="1200" dirty="0" smtClean="0"/>
            <a:t>Download FLIR data</a:t>
          </a:r>
          <a:endParaRPr lang="en-US" sz="1500" b="0" kern="1200" dirty="0"/>
        </a:p>
      </dsp:txBody>
      <dsp:txXfrm>
        <a:off x="73323" y="1427830"/>
        <a:ext cx="1294730" cy="1670301"/>
      </dsp:txXfrm>
    </dsp:sp>
    <dsp:sp modelId="{D2A7AAAC-BF49-AD48-8B5E-CC3D1AE647B2}">
      <dsp:nvSpPr>
        <dsp:cNvPr id="0" name=""/>
        <dsp:cNvSpPr/>
      </dsp:nvSpPr>
      <dsp:spPr>
        <a:xfrm>
          <a:off x="1509837" y="1357788"/>
          <a:ext cx="1434814" cy="1810385"/>
        </a:xfrm>
        <a:prstGeom prst="roundRect">
          <a:avLst/>
        </a:prstGeom>
        <a:gradFill rotWithShape="0">
          <a:gsLst>
            <a:gs pos="0">
              <a:schemeClr val="accent1">
                <a:hueOff val="0"/>
                <a:satOff val="0"/>
                <a:lumOff val="0"/>
                <a:alphaOff val="0"/>
                <a:tint val="73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shade val="57000"/>
                <a:satMod val="120000"/>
              </a:schemeClr>
            </a:gs>
            <a:gs pos="80000">
              <a:schemeClr val="accent1">
                <a:hueOff val="0"/>
                <a:satOff val="0"/>
                <a:lumOff val="0"/>
                <a:alphaOff val="0"/>
                <a:shade val="56000"/>
                <a:satMod val="145000"/>
              </a:schemeClr>
            </a:gs>
            <a:gs pos="88000">
              <a:schemeClr val="accent1">
                <a:hueOff val="0"/>
                <a:satOff val="0"/>
                <a:lumOff val="0"/>
                <a:alphaOff val="0"/>
                <a:shade val="63000"/>
                <a:satMod val="160000"/>
              </a:schemeClr>
            </a:gs>
            <a:gs pos="100000">
              <a:schemeClr val="accent1">
                <a:hueOff val="0"/>
                <a:satOff val="0"/>
                <a:lumOff val="0"/>
                <a:alphaOff val="0"/>
                <a:tint val="99555"/>
                <a:satMod val="155000"/>
              </a:schemeClr>
            </a:gs>
          </a:gsLst>
          <a:lin ang="5400000" scaled="1"/>
        </a:gradFill>
        <a:ln>
          <a:noFill/>
        </a:ln>
        <a:effectLst>
          <a:glow rad="70000">
            <a:schemeClr val="accent1">
              <a:hueOff val="0"/>
              <a:satOff val="0"/>
              <a:lumOff val="0"/>
              <a:alphaOff val="0"/>
              <a:tint val="30000"/>
              <a:shade val="95000"/>
              <a:satMod val="300000"/>
              <a:alpha val="50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Identify images with harbor seals present	</a:t>
          </a:r>
          <a:endParaRPr lang="en-US" sz="1500" kern="1200" dirty="0"/>
        </a:p>
      </dsp:txBody>
      <dsp:txXfrm>
        <a:off x="1579879" y="1427830"/>
        <a:ext cx="1294730" cy="1670301"/>
      </dsp:txXfrm>
    </dsp:sp>
    <dsp:sp modelId="{702AAC6D-26C8-834E-9B31-85AA704D20C9}">
      <dsp:nvSpPr>
        <dsp:cNvPr id="0" name=""/>
        <dsp:cNvSpPr/>
      </dsp:nvSpPr>
      <dsp:spPr>
        <a:xfrm>
          <a:off x="3016392" y="1357788"/>
          <a:ext cx="1434814" cy="1810385"/>
        </a:xfrm>
        <a:prstGeom prst="roundRect">
          <a:avLst/>
        </a:prstGeom>
        <a:gradFill rotWithShape="0">
          <a:gsLst>
            <a:gs pos="0">
              <a:schemeClr val="accent1">
                <a:hueOff val="0"/>
                <a:satOff val="0"/>
                <a:lumOff val="0"/>
                <a:alphaOff val="0"/>
                <a:tint val="73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shade val="57000"/>
                <a:satMod val="120000"/>
              </a:schemeClr>
            </a:gs>
            <a:gs pos="80000">
              <a:schemeClr val="accent1">
                <a:hueOff val="0"/>
                <a:satOff val="0"/>
                <a:lumOff val="0"/>
                <a:alphaOff val="0"/>
                <a:shade val="56000"/>
                <a:satMod val="145000"/>
              </a:schemeClr>
            </a:gs>
            <a:gs pos="88000">
              <a:schemeClr val="accent1">
                <a:hueOff val="0"/>
                <a:satOff val="0"/>
                <a:lumOff val="0"/>
                <a:alphaOff val="0"/>
                <a:shade val="63000"/>
                <a:satMod val="160000"/>
              </a:schemeClr>
            </a:gs>
            <a:gs pos="100000">
              <a:schemeClr val="accent1">
                <a:hueOff val="0"/>
                <a:satOff val="0"/>
                <a:lumOff val="0"/>
                <a:alphaOff val="0"/>
                <a:tint val="99555"/>
                <a:satMod val="155000"/>
              </a:schemeClr>
            </a:gs>
          </a:gsLst>
          <a:lin ang="5400000" scaled="1"/>
        </a:gradFill>
        <a:ln>
          <a:noFill/>
        </a:ln>
        <a:effectLst>
          <a:glow rad="70000">
            <a:schemeClr val="accent1">
              <a:hueOff val="0"/>
              <a:satOff val="0"/>
              <a:lumOff val="0"/>
              <a:alphaOff val="0"/>
              <a:tint val="30000"/>
              <a:shade val="95000"/>
              <a:satMod val="300000"/>
              <a:alpha val="50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Separated adult seals on ice from pups and swimming seals</a:t>
          </a:r>
          <a:endParaRPr lang="en-US" sz="1500" kern="1200" dirty="0"/>
        </a:p>
      </dsp:txBody>
      <dsp:txXfrm>
        <a:off x="3086434" y="1427830"/>
        <a:ext cx="1294730" cy="1670301"/>
      </dsp:txXfrm>
    </dsp:sp>
    <dsp:sp modelId="{3606CD66-2AB6-184F-997C-20AACBE7D5A8}">
      <dsp:nvSpPr>
        <dsp:cNvPr id="0" name=""/>
        <dsp:cNvSpPr/>
      </dsp:nvSpPr>
      <dsp:spPr>
        <a:xfrm>
          <a:off x="4522948" y="1357788"/>
          <a:ext cx="1434814" cy="1810385"/>
        </a:xfrm>
        <a:prstGeom prst="roundRect">
          <a:avLst/>
        </a:prstGeom>
        <a:gradFill rotWithShape="0">
          <a:gsLst>
            <a:gs pos="0">
              <a:schemeClr val="accent1">
                <a:hueOff val="0"/>
                <a:satOff val="0"/>
                <a:lumOff val="0"/>
                <a:alphaOff val="0"/>
                <a:tint val="73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shade val="57000"/>
                <a:satMod val="120000"/>
              </a:schemeClr>
            </a:gs>
            <a:gs pos="80000">
              <a:schemeClr val="accent1">
                <a:hueOff val="0"/>
                <a:satOff val="0"/>
                <a:lumOff val="0"/>
                <a:alphaOff val="0"/>
                <a:shade val="56000"/>
                <a:satMod val="145000"/>
              </a:schemeClr>
            </a:gs>
            <a:gs pos="88000">
              <a:schemeClr val="accent1">
                <a:hueOff val="0"/>
                <a:satOff val="0"/>
                <a:lumOff val="0"/>
                <a:alphaOff val="0"/>
                <a:shade val="63000"/>
                <a:satMod val="160000"/>
              </a:schemeClr>
            </a:gs>
            <a:gs pos="100000">
              <a:schemeClr val="accent1">
                <a:hueOff val="0"/>
                <a:satOff val="0"/>
                <a:lumOff val="0"/>
                <a:alphaOff val="0"/>
                <a:tint val="99555"/>
                <a:satMod val="155000"/>
              </a:schemeClr>
            </a:gs>
          </a:gsLst>
          <a:lin ang="5400000" scaled="1"/>
        </a:gradFill>
        <a:ln>
          <a:noFill/>
        </a:ln>
        <a:effectLst>
          <a:glow rad="70000">
            <a:schemeClr val="accent1">
              <a:hueOff val="0"/>
              <a:satOff val="0"/>
              <a:lumOff val="0"/>
              <a:alphaOff val="0"/>
              <a:tint val="30000"/>
              <a:shade val="95000"/>
              <a:satMod val="300000"/>
              <a:alpha val="50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Drew thermal temperature lines on each individual adult seal on ice</a:t>
          </a:r>
          <a:endParaRPr lang="en-US" sz="1500" kern="1200" dirty="0"/>
        </a:p>
      </dsp:txBody>
      <dsp:txXfrm>
        <a:off x="4592990" y="1427830"/>
        <a:ext cx="1294730" cy="1670301"/>
      </dsp:txXfrm>
    </dsp:sp>
    <dsp:sp modelId="{8F1A84BC-8D8E-964B-B321-6856FC9DF7A5}">
      <dsp:nvSpPr>
        <dsp:cNvPr id="0" name=""/>
        <dsp:cNvSpPr/>
      </dsp:nvSpPr>
      <dsp:spPr>
        <a:xfrm>
          <a:off x="6029503" y="1357788"/>
          <a:ext cx="1434814" cy="1810385"/>
        </a:xfrm>
        <a:prstGeom prst="roundRect">
          <a:avLst/>
        </a:prstGeom>
        <a:gradFill rotWithShape="0">
          <a:gsLst>
            <a:gs pos="0">
              <a:schemeClr val="accent1">
                <a:hueOff val="0"/>
                <a:satOff val="0"/>
                <a:lumOff val="0"/>
                <a:alphaOff val="0"/>
                <a:tint val="73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shade val="57000"/>
                <a:satMod val="120000"/>
              </a:schemeClr>
            </a:gs>
            <a:gs pos="80000">
              <a:schemeClr val="accent1">
                <a:hueOff val="0"/>
                <a:satOff val="0"/>
                <a:lumOff val="0"/>
                <a:alphaOff val="0"/>
                <a:shade val="56000"/>
                <a:satMod val="145000"/>
              </a:schemeClr>
            </a:gs>
            <a:gs pos="88000">
              <a:schemeClr val="accent1">
                <a:hueOff val="0"/>
                <a:satOff val="0"/>
                <a:lumOff val="0"/>
                <a:alphaOff val="0"/>
                <a:shade val="63000"/>
                <a:satMod val="160000"/>
              </a:schemeClr>
            </a:gs>
            <a:gs pos="100000">
              <a:schemeClr val="accent1">
                <a:hueOff val="0"/>
                <a:satOff val="0"/>
                <a:lumOff val="0"/>
                <a:alphaOff val="0"/>
                <a:tint val="99555"/>
                <a:satMod val="155000"/>
              </a:schemeClr>
            </a:gs>
          </a:gsLst>
          <a:lin ang="5400000" scaled="1"/>
        </a:gradFill>
        <a:ln>
          <a:noFill/>
        </a:ln>
        <a:effectLst>
          <a:glow rad="70000">
            <a:schemeClr val="accent1">
              <a:hueOff val="0"/>
              <a:satOff val="0"/>
              <a:lumOff val="0"/>
              <a:alphaOff val="0"/>
              <a:tint val="30000"/>
              <a:shade val="95000"/>
              <a:satMod val="300000"/>
              <a:alpha val="50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Exported and statistically processed thermal lines from seal data </a:t>
          </a:r>
          <a:endParaRPr lang="en-US" sz="1500" kern="1200" dirty="0"/>
        </a:p>
      </dsp:txBody>
      <dsp:txXfrm>
        <a:off x="6099545" y="1427830"/>
        <a:ext cx="1294730" cy="167030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6D1A76-8D7D-2547-9AF6-EA04C5B80C68}" type="datetimeFigureOut">
              <a:rPr lang="en-US" smtClean="0"/>
              <a:t>12/16/15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E681B0-461F-1E4B-B264-52D4E1043938}" type="slidenum">
              <a:rPr lang="en-US" smtClean="0"/>
              <a:t>‹#›</a:t>
            </a:fld>
            <a:endParaRPr lang="en-US"/>
          </a:p>
        </p:txBody>
      </p:sp>
    </p:spTree>
    <p:extLst>
      <p:ext uri="{BB962C8B-B14F-4D97-AF65-F5344CB8AC3E}">
        <p14:creationId xmlns:p14="http://schemas.microsoft.com/office/powerpoint/2010/main" val="772210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was just recently</a:t>
            </a:r>
            <a:r>
              <a:rPr lang="en-US" baseline="0" dirty="0" smtClean="0"/>
              <a:t> discovered that the majority of seals tend to prefer sea ice habitat.</a:t>
            </a:r>
          </a:p>
          <a:p>
            <a:r>
              <a:rPr lang="en-US" baseline="0" dirty="0" smtClean="0"/>
              <a:t>The US Geological Survey predicts that there will be no sea ice left on the planet after the year 2050.</a:t>
            </a:r>
            <a:endParaRPr lang="en-US" dirty="0"/>
          </a:p>
        </p:txBody>
      </p:sp>
      <p:sp>
        <p:nvSpPr>
          <p:cNvPr id="4" name="Slide Number Placeholder 3"/>
          <p:cNvSpPr>
            <a:spLocks noGrp="1"/>
          </p:cNvSpPr>
          <p:nvPr>
            <p:ph type="sldNum" sz="quarter" idx="10"/>
          </p:nvPr>
        </p:nvSpPr>
        <p:spPr/>
        <p:txBody>
          <a:bodyPr/>
          <a:lstStyle/>
          <a:p>
            <a:fld id="{5EE681B0-461F-1E4B-B264-52D4E1043938}" type="slidenum">
              <a:rPr lang="en-US" smtClean="0"/>
              <a:t>2</a:t>
            </a:fld>
            <a:endParaRPr lang="en-US"/>
          </a:p>
        </p:txBody>
      </p:sp>
    </p:spTree>
    <p:extLst>
      <p:ext uri="{BB962C8B-B14F-4D97-AF65-F5344CB8AC3E}">
        <p14:creationId xmlns:p14="http://schemas.microsoft.com/office/powerpoint/2010/main" val="2433643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681B0-461F-1E4B-B264-52D4E1043938}" type="slidenum">
              <a:rPr lang="en-US" smtClean="0"/>
              <a:t>3</a:t>
            </a:fld>
            <a:endParaRPr lang="en-US"/>
          </a:p>
        </p:txBody>
      </p:sp>
    </p:spTree>
    <p:extLst>
      <p:ext uri="{BB962C8B-B14F-4D97-AF65-F5344CB8AC3E}">
        <p14:creationId xmlns:p14="http://schemas.microsoft.com/office/powerpoint/2010/main" val="142281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Plane</a:t>
            </a:r>
            <a:r>
              <a:rPr lang="en-US" baseline="0" dirty="0" smtClean="0"/>
              <a:t> flies over your study area and records infrared images in video form, then you chose which clips of this data you want to use and analyze it for specific spectral signatures.</a:t>
            </a:r>
            <a:endParaRPr lang="en-US" dirty="0"/>
          </a:p>
        </p:txBody>
      </p:sp>
      <p:sp>
        <p:nvSpPr>
          <p:cNvPr id="4" name="Slide Number Placeholder 3"/>
          <p:cNvSpPr>
            <a:spLocks noGrp="1"/>
          </p:cNvSpPr>
          <p:nvPr>
            <p:ph type="sldNum" sz="quarter" idx="10"/>
          </p:nvPr>
        </p:nvSpPr>
        <p:spPr/>
        <p:txBody>
          <a:bodyPr/>
          <a:lstStyle/>
          <a:p>
            <a:fld id="{5EE681B0-461F-1E4B-B264-52D4E1043938}" type="slidenum">
              <a:rPr lang="en-US" smtClean="0"/>
              <a:t>5</a:t>
            </a:fld>
            <a:endParaRPr lang="en-US"/>
          </a:p>
        </p:txBody>
      </p:sp>
    </p:spTree>
    <p:extLst>
      <p:ext uri="{BB962C8B-B14F-4D97-AF65-F5344CB8AC3E}">
        <p14:creationId xmlns:p14="http://schemas.microsoft.com/office/powerpoint/2010/main" val="4185239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E681B0-461F-1E4B-B264-52D4E1043938}" type="slidenum">
              <a:rPr lang="en-US" smtClean="0"/>
              <a:t>10</a:t>
            </a:fld>
            <a:endParaRPr lang="en-US"/>
          </a:p>
        </p:txBody>
      </p:sp>
    </p:spTree>
    <p:extLst>
      <p:ext uri="{BB962C8B-B14F-4D97-AF65-F5344CB8AC3E}">
        <p14:creationId xmlns:p14="http://schemas.microsoft.com/office/powerpoint/2010/main" val="4118230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649DAF28-575D-4646-87EA-87EDF3FF1AD6}" type="datetimeFigureOut">
              <a:rPr lang="en-US" smtClean="0"/>
              <a:t>12/16/15</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648F39E-9C37-485F-AC97-16BB4BDF9F49}" type="slidenum">
              <a:rPr kumimoji="0" lang="en-US" smtClean="0"/>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49DAF28-575D-4646-87EA-87EDF3FF1AD6}" type="datetimeFigureOut">
              <a:rPr lang="en-US" smtClean="0"/>
              <a:t>12/16/15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47DAF7-8736-3344-8725-90873189AB3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49DAF28-575D-4646-87EA-87EDF3FF1AD6}" type="datetimeFigureOut">
              <a:rPr lang="en-US" smtClean="0"/>
              <a:t>12/16/15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47DAF7-8736-3344-8725-90873189AB3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49DAF28-575D-4646-87EA-87EDF3FF1AD6}" type="datetimeFigureOut">
              <a:rPr lang="en-US" smtClean="0"/>
              <a:t>12/16/15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47DAF7-8736-3344-8725-90873189AB3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49DAF28-575D-4646-87EA-87EDF3FF1AD6}" type="datetimeFigureOut">
              <a:rPr lang="en-US" smtClean="0"/>
              <a:t>12/16/15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48F39E-9C37-485F-AC97-16BB4BDF9F49}" type="slidenum">
              <a:rPr kumimoji="0" lang="en-US" smtClean="0"/>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49DAF28-575D-4646-87EA-87EDF3FF1AD6}" type="datetimeFigureOut">
              <a:rPr lang="en-US" smtClean="0"/>
              <a:t>12/16/15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47DAF7-8736-3344-8725-90873189AB3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649DAF28-575D-4646-87EA-87EDF3FF1AD6}" type="datetimeFigureOut">
              <a:rPr lang="en-US" smtClean="0"/>
              <a:t>12/16/15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47DAF7-8736-3344-8725-90873189AB3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649DAF28-575D-4646-87EA-87EDF3FF1AD6}" type="datetimeFigureOut">
              <a:rPr lang="en-US" smtClean="0"/>
              <a:t>12/16/15</a:t>
            </a:fld>
            <a:endParaRPr lang="en-US"/>
          </a:p>
        </p:txBody>
      </p:sp>
      <p:sp>
        <p:nvSpPr>
          <p:cNvPr id="8" name="Slide Number Placeholder 7"/>
          <p:cNvSpPr>
            <a:spLocks noGrp="1"/>
          </p:cNvSpPr>
          <p:nvPr>
            <p:ph type="sldNum" sz="quarter" idx="11"/>
          </p:nvPr>
        </p:nvSpPr>
        <p:spPr/>
        <p:txBody>
          <a:bodyPr/>
          <a:lstStyle/>
          <a:p>
            <a:fld id="{6D47DAF7-8736-3344-8725-90873189AB3F}"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9DAF28-575D-4646-87EA-87EDF3FF1AD6}" type="datetimeFigureOut">
              <a:rPr lang="en-US" smtClean="0"/>
              <a:t>12/16/15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47DAF7-8736-3344-8725-90873189AB3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49DAF28-575D-4646-87EA-87EDF3FF1AD6}" type="datetimeFigureOut">
              <a:rPr lang="en-US" smtClean="0"/>
              <a:t>12/16/15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6D47DAF7-8736-3344-8725-90873189AB3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Drag picture to placeholder or click icon to add</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649DAF28-575D-4646-87EA-87EDF3FF1AD6}" type="datetimeFigureOut">
              <a:rPr lang="en-US" smtClean="0"/>
              <a:t>12/16/15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47DAF7-8736-3344-8725-90873189AB3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649DAF28-575D-4646-87EA-87EDF3FF1AD6}" type="datetimeFigureOut">
              <a:rPr lang="en-US" smtClean="0"/>
              <a:t>12/16/15</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6D47DAF7-8736-3344-8725-90873189AB3F}"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hart" Target="../charts/char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harborseals.alaska.edu/contacts.html" TargetMode="External"/><Relationship Id="rId3" Type="http://schemas.openxmlformats.org/officeDocument/2006/relationships/hyperlink" Target="http://www.nps.gov/glba/learn/nature/seal.ht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hyperlink" Target="http://harborseals.alaska.edu/contacts.html"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36861" y="1876131"/>
            <a:ext cx="6480048" cy="2301240"/>
          </a:xfrm>
        </p:spPr>
        <p:txBody>
          <a:bodyPr>
            <a:noAutofit/>
          </a:bodyPr>
          <a:lstStyle/>
          <a:p>
            <a:r>
              <a:rPr lang="en-US" sz="3600" dirty="0" smtClean="0">
                <a:latin typeface="Arial Narrow"/>
                <a:cs typeface="Arial Narrow"/>
              </a:rPr>
              <a:t>FLIR Data analysis of the relationship between ice temperature and body temperature of Harbor Seals in John Hopkins Inlet, Alaska</a:t>
            </a:r>
            <a:endParaRPr lang="en-US" sz="3600" dirty="0">
              <a:latin typeface="Arial Narrow"/>
              <a:cs typeface="Arial Narrow"/>
            </a:endParaRPr>
          </a:p>
        </p:txBody>
      </p:sp>
      <p:sp>
        <p:nvSpPr>
          <p:cNvPr id="3" name="Subtitle 2"/>
          <p:cNvSpPr>
            <a:spLocks noGrp="1"/>
          </p:cNvSpPr>
          <p:nvPr>
            <p:ph type="subTitle" idx="1"/>
          </p:nvPr>
        </p:nvSpPr>
        <p:spPr>
          <a:xfrm>
            <a:off x="254436" y="4921239"/>
            <a:ext cx="6480048" cy="1752600"/>
          </a:xfrm>
        </p:spPr>
        <p:txBody>
          <a:bodyPr/>
          <a:lstStyle/>
          <a:p>
            <a:r>
              <a:rPr lang="en-US" dirty="0" smtClean="0"/>
              <a:t>By: Emily Pendergrass</a:t>
            </a:r>
            <a:endParaRPr lang="en-US" dirty="0"/>
          </a:p>
        </p:txBody>
      </p:sp>
      <p:pic>
        <p:nvPicPr>
          <p:cNvPr id="4" name="Picture 3"/>
          <p:cNvPicPr>
            <a:picLocks noChangeAspect="1"/>
          </p:cNvPicPr>
          <p:nvPr/>
        </p:nvPicPr>
        <p:blipFill>
          <a:blip r:embed="rId2"/>
          <a:stretch>
            <a:fillRect/>
          </a:stretch>
        </p:blipFill>
        <p:spPr>
          <a:xfrm>
            <a:off x="141633" y="146658"/>
            <a:ext cx="3675053" cy="24455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rotWithShape="1">
          <a:blip r:embed="rId3"/>
          <a:srcRect l="13662" t="12580" r="8294" b="12469"/>
          <a:stretch/>
        </p:blipFill>
        <p:spPr>
          <a:xfrm>
            <a:off x="254436" y="4426245"/>
            <a:ext cx="3532571" cy="22475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2885467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style>
          <a:lnRef idx="1">
            <a:schemeClr val="accent1"/>
          </a:lnRef>
          <a:fillRef idx="3">
            <a:schemeClr val="accent1"/>
          </a:fillRef>
          <a:effectRef idx="2">
            <a:schemeClr val="accent1"/>
          </a:effectRef>
          <a:fontRef idx="minor">
            <a:schemeClr val="lt1"/>
          </a:fontRef>
        </p:style>
        <p:txBody>
          <a:bodyPr/>
          <a:lstStyle/>
          <a:p>
            <a:pPr algn="ctr"/>
            <a:r>
              <a:rPr lang="en-US" dirty="0" smtClean="0"/>
              <a:t>Data Results</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2801470140"/>
              </p:ext>
            </p:extLst>
          </p:nvPr>
        </p:nvGraphicFramePr>
        <p:xfrm>
          <a:off x="782631" y="1786471"/>
          <a:ext cx="7551200" cy="45845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2623721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7467600" cy="4833745"/>
          </a:xfrm>
        </p:spPr>
        <p:txBody>
          <a:bodyPr/>
          <a:lstStyle/>
          <a:p>
            <a:r>
              <a:rPr lang="en-US" dirty="0" smtClean="0"/>
              <a:t>This </a:t>
            </a:r>
            <a:r>
              <a:rPr lang="en-US" dirty="0" smtClean="0"/>
              <a:t>data shows </a:t>
            </a:r>
            <a:r>
              <a:rPr lang="en-US" dirty="0" smtClean="0"/>
              <a:t>that there is a threshold (at about 5 degrees Celsius) between the body temperatures of the seals and the ice temperature of their habitat. </a:t>
            </a:r>
          </a:p>
          <a:p>
            <a:pPr lvl="1"/>
            <a:r>
              <a:rPr lang="en-US" dirty="0" smtClean="0"/>
              <a:t>This could be used in the future </a:t>
            </a:r>
            <a:r>
              <a:rPr lang="en-US" dirty="0" smtClean="0"/>
              <a:t>to separate out all of the seals from the data via supervised classification of FLIR temperatures.  </a:t>
            </a:r>
            <a:endParaRPr lang="en-US" dirty="0"/>
          </a:p>
        </p:txBody>
      </p:sp>
      <p:sp>
        <p:nvSpPr>
          <p:cNvPr id="4" name="Title 1"/>
          <p:cNvSpPr>
            <a:spLocks noGrp="1"/>
          </p:cNvSpPr>
          <p:nvPr>
            <p:ph type="title"/>
          </p:nvPr>
        </p:nvSpPr>
        <p:spPr>
          <a:xfrm>
            <a:off x="0" y="274638"/>
            <a:ext cx="9144000" cy="1143000"/>
          </a:xfrm>
        </p:spPr>
        <p:style>
          <a:lnRef idx="1">
            <a:schemeClr val="accent1"/>
          </a:lnRef>
          <a:fillRef idx="3">
            <a:schemeClr val="accent1"/>
          </a:fillRef>
          <a:effectRef idx="2">
            <a:schemeClr val="accent1"/>
          </a:effectRef>
          <a:fontRef idx="minor">
            <a:schemeClr val="lt1"/>
          </a:fontRef>
        </p:style>
        <p:txBody>
          <a:bodyPr/>
          <a:lstStyle/>
          <a:p>
            <a:pPr algn="ctr"/>
            <a:r>
              <a:rPr lang="en-US" dirty="0" smtClean="0"/>
              <a:t>Conclusion</a:t>
            </a:r>
            <a:endParaRPr lang="en-US" dirty="0"/>
          </a:p>
        </p:txBody>
      </p:sp>
    </p:spTree>
    <p:extLst>
      <p:ext uri="{BB962C8B-B14F-4D97-AF65-F5344CB8AC3E}">
        <p14:creationId xmlns:p14="http://schemas.microsoft.com/office/powerpoint/2010/main" val="12904922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Correlation between measured external body temperature and actual seal mass</a:t>
            </a:r>
          </a:p>
          <a:p>
            <a:endParaRPr lang="en-US" dirty="0" smtClean="0"/>
          </a:p>
          <a:p>
            <a:r>
              <a:rPr lang="en-US" dirty="0" smtClean="0"/>
              <a:t>Does sea ice have a specific size to temperature ratio or threshold </a:t>
            </a:r>
            <a:endParaRPr lang="en-US" dirty="0"/>
          </a:p>
        </p:txBody>
      </p:sp>
      <p:sp>
        <p:nvSpPr>
          <p:cNvPr id="4" name="Title 1"/>
          <p:cNvSpPr>
            <a:spLocks noGrp="1"/>
          </p:cNvSpPr>
          <p:nvPr>
            <p:ph type="title"/>
          </p:nvPr>
        </p:nvSpPr>
        <p:spPr>
          <a:xfrm>
            <a:off x="0" y="274638"/>
            <a:ext cx="9144000" cy="1143000"/>
          </a:xfrm>
        </p:spPr>
        <p:style>
          <a:lnRef idx="1">
            <a:schemeClr val="accent1"/>
          </a:lnRef>
          <a:fillRef idx="3">
            <a:schemeClr val="accent1"/>
          </a:fillRef>
          <a:effectRef idx="2">
            <a:schemeClr val="accent1"/>
          </a:effectRef>
          <a:fontRef idx="minor">
            <a:schemeClr val="lt1"/>
          </a:fontRef>
        </p:style>
        <p:txBody>
          <a:bodyPr/>
          <a:lstStyle/>
          <a:p>
            <a:pPr algn="ctr"/>
            <a:r>
              <a:rPr lang="en-US" dirty="0" smtClean="0"/>
              <a:t>Future Questions</a:t>
            </a:r>
            <a:endParaRPr lang="en-US" dirty="0"/>
          </a:p>
        </p:txBody>
      </p:sp>
    </p:spTree>
    <p:extLst>
      <p:ext uri="{BB962C8B-B14F-4D97-AF65-F5344CB8AC3E}">
        <p14:creationId xmlns:p14="http://schemas.microsoft.com/office/powerpoint/2010/main" val="144292022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sz="1400" u="sng" dirty="0">
                <a:hlinkClick r:id="rId2"/>
              </a:rPr>
              <a:t>http://harborseals.alaska.edu/</a:t>
            </a:r>
            <a:r>
              <a:rPr lang="en-US" sz="1400" u="sng" dirty="0" smtClean="0">
                <a:solidFill>
                  <a:srgbClr val="48FFF3"/>
                </a:solidFill>
                <a:hlinkClick r:id="rId2"/>
              </a:rPr>
              <a:t>contacts.html</a:t>
            </a:r>
            <a:endParaRPr lang="en-US" sz="1400" u="sng" dirty="0" smtClean="0">
              <a:solidFill>
                <a:srgbClr val="48FFF3"/>
              </a:solidFill>
            </a:endParaRPr>
          </a:p>
          <a:p>
            <a:endParaRPr lang="en-US" sz="1400" dirty="0"/>
          </a:p>
          <a:p>
            <a:r>
              <a:rPr lang="en-US" sz="1400" dirty="0" smtClean="0"/>
              <a:t>Quantifying the Availability of Tidewater Glacial Ice as Habitat for Harbor Seals in a Tidewater Glacial Fjord in Alaska Using Object-Based Image Analysis of Airborne Visible Imagery via</a:t>
            </a:r>
            <a:r>
              <a:rPr lang="en-US" sz="1400" dirty="0" smtClean="0">
                <a:solidFill>
                  <a:srgbClr val="2589C1"/>
                </a:solidFill>
              </a:rPr>
              <a:t>: </a:t>
            </a:r>
            <a:r>
              <a:rPr lang="sv-SE" sz="1400" dirty="0">
                <a:solidFill>
                  <a:srgbClr val="48FFF3"/>
                </a:solidFill>
              </a:rPr>
              <a:t>http://</a:t>
            </a:r>
            <a:r>
              <a:rPr lang="sv-SE" sz="1400" dirty="0" err="1">
                <a:solidFill>
                  <a:srgbClr val="48FFF3"/>
                </a:solidFill>
              </a:rPr>
              <a:t>adsabs.harvard.edu</a:t>
            </a:r>
            <a:r>
              <a:rPr lang="sv-SE" sz="1400" dirty="0">
                <a:solidFill>
                  <a:srgbClr val="48FFF3"/>
                </a:solidFill>
              </a:rPr>
              <a:t>/</a:t>
            </a:r>
            <a:r>
              <a:rPr lang="sv-SE" sz="1400" dirty="0" err="1">
                <a:solidFill>
                  <a:srgbClr val="48FFF3"/>
                </a:solidFill>
              </a:rPr>
              <a:t>abs</a:t>
            </a:r>
            <a:r>
              <a:rPr lang="sv-SE" sz="1400" dirty="0">
                <a:solidFill>
                  <a:srgbClr val="48FFF3"/>
                </a:solidFill>
              </a:rPr>
              <a:t>/2013AGUFMGC23D0976P</a:t>
            </a:r>
            <a:r>
              <a:rPr lang="sv-SE" sz="1400" dirty="0"/>
              <a:t>, </a:t>
            </a:r>
            <a:r>
              <a:rPr lang="sv-SE" sz="1400" dirty="0" err="1"/>
              <a:t>Volume</a:t>
            </a:r>
            <a:r>
              <a:rPr lang="sv-SE" sz="1400" dirty="0"/>
              <a:t>: </a:t>
            </a:r>
            <a:r>
              <a:rPr lang="sv-SE" sz="1400" dirty="0" smtClean="0"/>
              <a:t>2013AGUFMGC23D0976P</a:t>
            </a:r>
          </a:p>
          <a:p>
            <a:endParaRPr lang="sv-SE" sz="1400" dirty="0" smtClean="0"/>
          </a:p>
          <a:p>
            <a:r>
              <a:rPr lang="en-US" sz="1400" dirty="0" smtClean="0">
                <a:hlinkClick r:id="rId3"/>
              </a:rPr>
              <a:t>http://www.nps.gov/glba/learn/nature/seal.htm</a:t>
            </a:r>
            <a:endParaRPr lang="en-US" sz="1400" dirty="0" smtClean="0"/>
          </a:p>
          <a:p>
            <a:endParaRPr lang="en-US" sz="1400" dirty="0"/>
          </a:p>
          <a:p>
            <a:r>
              <a:rPr lang="en-US" sz="1400" dirty="0"/>
              <a:t>JANSEN, J. K., P. L. BOVENG, J. M. </a:t>
            </a:r>
            <a:r>
              <a:rPr lang="en-US" sz="1400" dirty="0" err="1"/>
              <a:t>Ver</a:t>
            </a:r>
            <a:r>
              <a:rPr lang="en-US" sz="1400" dirty="0"/>
              <a:t> HOEF, S. P. DAHLE, and J. L. BENGTSON. 2015. Natural and human effects on harbor seal abundance and spatial distribution in an Alaskan glacial fjord. Mar. Mammal Sci. 31:66-89. (.</a:t>
            </a:r>
            <a:r>
              <a:rPr lang="en-US" sz="1400" dirty="0" err="1"/>
              <a:t>pdf</a:t>
            </a:r>
            <a:r>
              <a:rPr lang="en-US" sz="1400" dirty="0"/>
              <a:t>, 800 KB)</a:t>
            </a:r>
            <a:r>
              <a:rPr lang="en-US" sz="1400" dirty="0" smtClean="0"/>
              <a:t>.</a:t>
            </a:r>
          </a:p>
          <a:p>
            <a:endParaRPr lang="en-US" sz="1400" dirty="0" smtClean="0"/>
          </a:p>
          <a:p>
            <a:r>
              <a:rPr lang="en-US" sz="1400" dirty="0" err="1"/>
              <a:t>Duglas</a:t>
            </a:r>
            <a:r>
              <a:rPr lang="en-US" sz="1400" dirty="0"/>
              <a:t>, D. (2010). Arctic Sea Ice Decline: Projected Changes in Timing and Extent of Sea Ice in the Bearing and Chukchi Sea. Retrieved November 28, 2015, from http://</a:t>
            </a:r>
            <a:r>
              <a:rPr lang="en-US" sz="1400" dirty="0" err="1"/>
              <a:t>pubs.usgs.gov</a:t>
            </a:r>
            <a:r>
              <a:rPr lang="en-US" sz="1400" dirty="0"/>
              <a:t>/of/2010/1176/</a:t>
            </a:r>
            <a:r>
              <a:rPr lang="en-US" sz="1400" dirty="0" err="1"/>
              <a:t>pdf</a:t>
            </a:r>
            <a:r>
              <a:rPr lang="en-US" sz="1400" dirty="0"/>
              <a:t>/ofr20101176.pdf</a:t>
            </a:r>
            <a:endParaRPr lang="en-US" sz="1400" dirty="0" smtClean="0"/>
          </a:p>
        </p:txBody>
      </p:sp>
      <p:sp>
        <p:nvSpPr>
          <p:cNvPr id="4" name="Title 1"/>
          <p:cNvSpPr txBox="1">
            <a:spLocks/>
          </p:cNvSpPr>
          <p:nvPr/>
        </p:nvSpPr>
        <p:spPr>
          <a:xfrm>
            <a:off x="0" y="274638"/>
            <a:ext cx="9144000" cy="1143000"/>
          </a:xfrm>
          <a:prstGeom prst="rect">
            <a:avLst/>
          </a:prstGeom>
        </p:spPr>
        <p:style>
          <a:lnRef idx="1">
            <a:schemeClr val="accent1"/>
          </a:lnRef>
          <a:fillRef idx="3">
            <a:schemeClr val="accent1"/>
          </a:fillRef>
          <a:effectRef idx="2">
            <a:schemeClr val="accent1"/>
          </a:effectRef>
          <a:fontRef idx="minor">
            <a:schemeClr val="lt1"/>
          </a:fontRef>
        </p:style>
        <p:txBody>
          <a:bodyPr vert="horz" lIns="45720" rIns="45720" anchor="ctr">
            <a:normAutofit/>
          </a:bodyPr>
          <a:lstStyle>
            <a:lvl1pPr algn="l" rtl="0" eaLnBrk="1" latinLnBrk="0" hangingPunct="1">
              <a:spcBef>
                <a:spcPct val="0"/>
              </a:spcBef>
              <a:buNone/>
              <a:defRPr kumimoji="0" sz="46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smtClean="0"/>
              <a:t>References</a:t>
            </a:r>
            <a:endParaRPr lang="en-US" dirty="0"/>
          </a:p>
        </p:txBody>
      </p:sp>
    </p:spTree>
    <p:extLst>
      <p:ext uri="{BB962C8B-B14F-4D97-AF65-F5344CB8AC3E}">
        <p14:creationId xmlns:p14="http://schemas.microsoft.com/office/powerpoint/2010/main" val="72215201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 would like to thank Dr. </a:t>
            </a:r>
            <a:r>
              <a:rPr lang="en-US" dirty="0" err="1" smtClean="0"/>
              <a:t>Prakash</a:t>
            </a:r>
            <a:r>
              <a:rPr lang="en-US" dirty="0" smtClean="0"/>
              <a:t> and her husband for providing the data and Chris </a:t>
            </a:r>
            <a:r>
              <a:rPr lang="en-US" dirty="0" err="1" smtClean="0"/>
              <a:t>Waigl</a:t>
            </a:r>
            <a:r>
              <a:rPr lang="en-US" dirty="0" smtClean="0"/>
              <a:t> for a crash course in FLIR data processing.</a:t>
            </a:r>
          </a:p>
        </p:txBody>
      </p:sp>
      <p:sp>
        <p:nvSpPr>
          <p:cNvPr id="4" name="Title 1"/>
          <p:cNvSpPr>
            <a:spLocks noGrp="1"/>
          </p:cNvSpPr>
          <p:nvPr>
            <p:ph type="title"/>
          </p:nvPr>
        </p:nvSpPr>
        <p:spPr>
          <a:xfrm>
            <a:off x="0" y="274638"/>
            <a:ext cx="9144000" cy="1143000"/>
          </a:xfrm>
        </p:spPr>
        <p:style>
          <a:lnRef idx="1">
            <a:schemeClr val="accent1"/>
          </a:lnRef>
          <a:fillRef idx="3">
            <a:schemeClr val="accent1"/>
          </a:fillRef>
          <a:effectRef idx="2">
            <a:schemeClr val="accent1"/>
          </a:effectRef>
          <a:fontRef idx="minor">
            <a:schemeClr val="lt1"/>
          </a:fontRef>
        </p:style>
        <p:txBody>
          <a:bodyPr/>
          <a:lstStyle/>
          <a:p>
            <a:pPr algn="ctr"/>
            <a:r>
              <a:rPr lang="en-US" dirty="0" smtClean="0"/>
              <a:t>Acknowledgments</a:t>
            </a:r>
            <a:endParaRPr lang="en-US" dirty="0"/>
          </a:p>
        </p:txBody>
      </p:sp>
    </p:spTree>
    <p:extLst>
      <p:ext uri="{BB962C8B-B14F-4D97-AF65-F5344CB8AC3E}">
        <p14:creationId xmlns:p14="http://schemas.microsoft.com/office/powerpoint/2010/main" val="254947296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Title 1"/>
          <p:cNvSpPr txBox="1">
            <a:spLocks/>
          </p:cNvSpPr>
          <p:nvPr/>
        </p:nvSpPr>
        <p:spPr>
          <a:xfrm>
            <a:off x="0" y="274638"/>
            <a:ext cx="9144000" cy="1143000"/>
          </a:xfrm>
          <a:prstGeom prst="rect">
            <a:avLst/>
          </a:prstGeom>
        </p:spPr>
        <p:style>
          <a:lnRef idx="1">
            <a:schemeClr val="accent1"/>
          </a:lnRef>
          <a:fillRef idx="3">
            <a:schemeClr val="accent1"/>
          </a:fillRef>
          <a:effectRef idx="2">
            <a:schemeClr val="accent1"/>
          </a:effectRef>
          <a:fontRef idx="minor">
            <a:schemeClr val="lt1"/>
          </a:fontRef>
        </p:style>
        <p:txBody>
          <a:bodyPr vert="horz" lIns="45720" rIns="45720" anchor="ctr">
            <a:normAutofit/>
          </a:bodyPr>
          <a:lstStyle>
            <a:lvl1pPr algn="l" rtl="0" eaLnBrk="1" latinLnBrk="0" hangingPunct="1">
              <a:spcBef>
                <a:spcPct val="0"/>
              </a:spcBef>
              <a:buNone/>
              <a:defRPr kumimoji="0" sz="46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smtClean="0"/>
              <a:t>Questions</a:t>
            </a:r>
            <a:endParaRPr lang="en-US" dirty="0"/>
          </a:p>
        </p:txBody>
      </p:sp>
      <p:pic>
        <p:nvPicPr>
          <p:cNvPr id="6" name="Picture 5"/>
          <p:cNvPicPr>
            <a:picLocks noChangeAspect="1"/>
          </p:cNvPicPr>
          <p:nvPr/>
        </p:nvPicPr>
        <p:blipFill>
          <a:blip r:embed="rId2"/>
          <a:stretch>
            <a:fillRect/>
          </a:stretch>
        </p:blipFill>
        <p:spPr>
          <a:xfrm>
            <a:off x="1626047" y="2161963"/>
            <a:ext cx="5949533" cy="396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96788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Very little information on these animals</a:t>
            </a:r>
          </a:p>
          <a:p>
            <a:endParaRPr lang="en-US" dirty="0" smtClean="0"/>
          </a:p>
          <a:p>
            <a:r>
              <a:rPr lang="en-US" dirty="0" smtClean="0"/>
              <a:t>Very </a:t>
            </a:r>
            <a:r>
              <a:rPr lang="en-US" dirty="0"/>
              <a:t>little is know about their habitat preferences</a:t>
            </a:r>
          </a:p>
          <a:p>
            <a:endParaRPr lang="en-US" dirty="0" smtClean="0"/>
          </a:p>
          <a:p>
            <a:r>
              <a:rPr lang="en-US" dirty="0" smtClean="0"/>
              <a:t>Global warming is destroying ice related habitats</a:t>
            </a:r>
          </a:p>
        </p:txBody>
      </p:sp>
      <p:sp>
        <p:nvSpPr>
          <p:cNvPr id="4" name="Title 1"/>
          <p:cNvSpPr txBox="1">
            <a:spLocks/>
          </p:cNvSpPr>
          <p:nvPr/>
        </p:nvSpPr>
        <p:spPr>
          <a:xfrm>
            <a:off x="1" y="145494"/>
            <a:ext cx="9077994" cy="1143000"/>
          </a:xfrm>
          <a:prstGeom prst="rect">
            <a:avLst/>
          </a:prstGeom>
        </p:spPr>
        <p:style>
          <a:lnRef idx="1">
            <a:schemeClr val="accent1"/>
          </a:lnRef>
          <a:fillRef idx="3">
            <a:schemeClr val="accent1"/>
          </a:fillRef>
          <a:effectRef idx="2">
            <a:schemeClr val="accent1"/>
          </a:effectRef>
          <a:fontRef idx="minor">
            <a:schemeClr val="lt1"/>
          </a:fontRef>
        </p:style>
        <p:txBody>
          <a:bodyPr vert="horz" lIns="45720" rIns="45720" anchor="ctr">
            <a:normAutofit/>
          </a:bodyPr>
          <a:lstStyle>
            <a:lvl1pPr algn="l" rtl="0" eaLnBrk="1" latinLnBrk="0" hangingPunct="1">
              <a:spcBef>
                <a:spcPct val="0"/>
              </a:spcBef>
              <a:buNone/>
              <a:defRPr kumimoji="0" sz="46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smtClean="0">
                <a:solidFill>
                  <a:schemeClr val="tx1"/>
                </a:solidFill>
              </a:rPr>
              <a:t>Why Do We Care?</a:t>
            </a:r>
            <a:endParaRPr lang="en-US" dirty="0">
              <a:solidFill>
                <a:schemeClr val="tx1"/>
              </a:solidFill>
            </a:endParaRPr>
          </a:p>
        </p:txBody>
      </p:sp>
    </p:spTree>
    <p:extLst>
      <p:ext uri="{BB962C8B-B14F-4D97-AF65-F5344CB8AC3E}">
        <p14:creationId xmlns:p14="http://schemas.microsoft.com/office/powerpoint/2010/main" val="170515324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45494"/>
            <a:ext cx="9077994" cy="1143000"/>
          </a:xfrm>
        </p:spPr>
        <p:style>
          <a:lnRef idx="1">
            <a:schemeClr val="accent1"/>
          </a:lnRef>
          <a:fillRef idx="3">
            <a:schemeClr val="accent1"/>
          </a:fillRef>
          <a:effectRef idx="2">
            <a:schemeClr val="accent1"/>
          </a:effectRef>
          <a:fontRef idx="minor">
            <a:schemeClr val="lt1"/>
          </a:fontRef>
        </p:style>
        <p:txBody>
          <a:bodyPr/>
          <a:lstStyle/>
          <a:p>
            <a:pPr algn="ctr"/>
            <a:r>
              <a:rPr lang="en-US" dirty="0" smtClean="0">
                <a:solidFill>
                  <a:schemeClr val="tx1"/>
                </a:solidFill>
              </a:rPr>
              <a:t>Study Area</a:t>
            </a:r>
            <a:endParaRPr lang="en-US" dirty="0">
              <a:solidFill>
                <a:schemeClr val="tx1"/>
              </a:solidFill>
            </a:endParaRPr>
          </a:p>
        </p:txBody>
      </p:sp>
      <p:pic>
        <p:nvPicPr>
          <p:cNvPr id="7" name="Picture 6"/>
          <p:cNvPicPr>
            <a:picLocks noChangeAspect="1"/>
          </p:cNvPicPr>
          <p:nvPr/>
        </p:nvPicPr>
        <p:blipFill>
          <a:blip r:embed="rId3"/>
          <a:stretch>
            <a:fillRect/>
          </a:stretch>
        </p:blipFill>
        <p:spPr>
          <a:xfrm>
            <a:off x="4456911" y="1377583"/>
            <a:ext cx="4621084" cy="51848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4"/>
          <a:stretch>
            <a:fillRect/>
          </a:stretch>
        </p:blipFill>
        <p:spPr>
          <a:xfrm>
            <a:off x="854118" y="1494567"/>
            <a:ext cx="3004094" cy="2031519"/>
          </a:xfrm>
          <a:prstGeom prst="ellipse">
            <a:avLst/>
          </a:prstGeom>
          <a:ln>
            <a:noFill/>
          </a:ln>
          <a:effectLst>
            <a:softEdge rad="112500"/>
          </a:effectLst>
        </p:spPr>
      </p:pic>
      <p:pic>
        <p:nvPicPr>
          <p:cNvPr id="10" name="Picture 9"/>
          <p:cNvPicPr>
            <a:picLocks noChangeAspect="1"/>
          </p:cNvPicPr>
          <p:nvPr/>
        </p:nvPicPr>
        <p:blipFill>
          <a:blip r:embed="rId5"/>
          <a:stretch>
            <a:fillRect/>
          </a:stretch>
        </p:blipFill>
        <p:spPr>
          <a:xfrm>
            <a:off x="457200" y="4193637"/>
            <a:ext cx="3765759" cy="2118239"/>
          </a:xfrm>
          <a:prstGeom prst="rect">
            <a:avLst/>
          </a:prstGeom>
          <a:ln>
            <a:noFill/>
          </a:ln>
          <a:effectLst>
            <a:outerShdw blurRad="190500" algn="tl" rotWithShape="0">
              <a:srgbClr val="000000">
                <a:alpha val="70000"/>
              </a:srgbClr>
            </a:outerShdw>
          </a:effectLst>
        </p:spPr>
      </p:pic>
      <p:cxnSp>
        <p:nvCxnSpPr>
          <p:cNvPr id="13" name="Straight Arrow Connector 12"/>
          <p:cNvCxnSpPr/>
          <p:nvPr/>
        </p:nvCxnSpPr>
        <p:spPr>
          <a:xfrm>
            <a:off x="3611954" y="3030029"/>
            <a:ext cx="2236220" cy="2242181"/>
          </a:xfrm>
          <a:prstGeom prst="straightConnector1">
            <a:avLst/>
          </a:prstGeom>
          <a:ln w="76200" cmpd="sng">
            <a:solidFill>
              <a:srgbClr val="FF0000"/>
            </a:solidFill>
            <a:tailEnd type="arrow"/>
          </a:ln>
          <a:effectLst/>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0" idx="3"/>
          </p:cNvCxnSpPr>
          <p:nvPr/>
        </p:nvCxnSpPr>
        <p:spPr>
          <a:xfrm>
            <a:off x="4222959" y="5252757"/>
            <a:ext cx="1135435" cy="515510"/>
          </a:xfrm>
          <a:prstGeom prst="straightConnector1">
            <a:avLst/>
          </a:prstGeom>
          <a:ln w="76200" cmpd="sng">
            <a:solidFill>
              <a:srgbClr val="FF0000"/>
            </a:solidFill>
            <a:tailEnd type="arrow"/>
          </a:ln>
          <a:effectLst/>
        </p:spPr>
        <p:style>
          <a:lnRef idx="2">
            <a:schemeClr val="dk1"/>
          </a:lnRef>
          <a:fillRef idx="0">
            <a:schemeClr val="dk1"/>
          </a:fillRef>
          <a:effectRef idx="1">
            <a:schemeClr val="dk1"/>
          </a:effectRef>
          <a:fontRef idx="minor">
            <a:schemeClr val="tx1"/>
          </a:fontRef>
        </p:style>
      </p:cxnSp>
      <p:sp>
        <p:nvSpPr>
          <p:cNvPr id="3" name="TextBox 2"/>
          <p:cNvSpPr txBox="1"/>
          <p:nvPr/>
        </p:nvSpPr>
        <p:spPr>
          <a:xfrm>
            <a:off x="4411631" y="6538804"/>
            <a:ext cx="4025336" cy="553998"/>
          </a:xfrm>
          <a:prstGeom prst="rect">
            <a:avLst/>
          </a:prstGeom>
          <a:noFill/>
        </p:spPr>
        <p:txBody>
          <a:bodyPr wrap="none" rtlCol="0">
            <a:spAutoFit/>
          </a:bodyPr>
          <a:lstStyle/>
          <a:p>
            <a:r>
              <a:rPr lang="en-US" sz="1200" dirty="0" smtClean="0">
                <a:solidFill>
                  <a:schemeClr val="tx1">
                    <a:lumMod val="95000"/>
                  </a:schemeClr>
                </a:solidFill>
              </a:rPr>
              <a:t>Map source: </a:t>
            </a:r>
            <a:r>
              <a:rPr lang="en-US" sz="1200" u="sng" dirty="0">
                <a:solidFill>
                  <a:schemeClr val="tx1">
                    <a:lumMod val="95000"/>
                  </a:schemeClr>
                </a:solidFill>
                <a:hlinkClick r:id="rId6"/>
              </a:rPr>
              <a:t>http://harborseals.alaska.edu/contacts.html</a:t>
            </a:r>
            <a:endParaRPr lang="en-US" sz="1200" dirty="0">
              <a:solidFill>
                <a:schemeClr val="tx1">
                  <a:lumMod val="95000"/>
                </a:schemeClr>
              </a:solidFill>
            </a:endParaRPr>
          </a:p>
          <a:p>
            <a:r>
              <a:rPr lang="en-US" dirty="0" smtClean="0">
                <a:solidFill>
                  <a:schemeClr val="tx1">
                    <a:lumMod val="95000"/>
                  </a:schemeClr>
                </a:solidFill>
              </a:rPr>
              <a:t> </a:t>
            </a:r>
            <a:endParaRPr lang="en-US" dirty="0">
              <a:solidFill>
                <a:schemeClr val="tx1">
                  <a:lumMod val="95000"/>
                </a:schemeClr>
              </a:solidFill>
            </a:endParaRPr>
          </a:p>
        </p:txBody>
      </p:sp>
    </p:spTree>
    <p:extLst>
      <p:ext uri="{BB962C8B-B14F-4D97-AF65-F5344CB8AC3E}">
        <p14:creationId xmlns:p14="http://schemas.microsoft.com/office/powerpoint/2010/main" val="11664879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651082443"/>
              </p:ext>
            </p:extLst>
          </p:nvPr>
        </p:nvGraphicFramePr>
        <p:xfrm>
          <a:off x="657708" y="1600200"/>
          <a:ext cx="7467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txBox="1">
            <a:spLocks/>
          </p:cNvSpPr>
          <p:nvPr/>
        </p:nvSpPr>
        <p:spPr>
          <a:xfrm>
            <a:off x="0" y="274638"/>
            <a:ext cx="9144000" cy="1143000"/>
          </a:xfrm>
          <a:prstGeom prst="rect">
            <a:avLst/>
          </a:prstGeom>
        </p:spPr>
        <p:style>
          <a:lnRef idx="1">
            <a:schemeClr val="accent1"/>
          </a:lnRef>
          <a:fillRef idx="3">
            <a:schemeClr val="accent1"/>
          </a:fillRef>
          <a:effectRef idx="2">
            <a:schemeClr val="accent1"/>
          </a:effectRef>
          <a:fontRef idx="minor">
            <a:schemeClr val="lt1"/>
          </a:fontRef>
        </p:style>
        <p:txBody>
          <a:bodyPr vert="horz" lIns="45720" rIns="45720" anchor="ctr">
            <a:normAutofit/>
          </a:bodyPr>
          <a:lstStyle>
            <a:lvl1pPr algn="l" rtl="0" eaLnBrk="1" latinLnBrk="0" hangingPunct="1">
              <a:spcBef>
                <a:spcPct val="0"/>
              </a:spcBef>
              <a:buNone/>
              <a:defRPr kumimoji="0" sz="46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smtClean="0"/>
              <a:t>Work Flow Chart</a:t>
            </a:r>
            <a:endParaRPr lang="en-US" dirty="0">
              <a:solidFill>
                <a:schemeClr val="tx1"/>
              </a:solidFill>
            </a:endParaRPr>
          </a:p>
        </p:txBody>
      </p:sp>
    </p:spTree>
    <p:extLst>
      <p:ext uri="{BB962C8B-B14F-4D97-AF65-F5344CB8AC3E}">
        <p14:creationId xmlns:p14="http://schemas.microsoft.com/office/powerpoint/2010/main" val="74897848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style>
          <a:lnRef idx="1">
            <a:schemeClr val="accent1"/>
          </a:lnRef>
          <a:fillRef idx="3">
            <a:schemeClr val="accent1"/>
          </a:fillRef>
          <a:effectRef idx="2">
            <a:schemeClr val="accent1"/>
          </a:effectRef>
          <a:fontRef idx="minor">
            <a:schemeClr val="lt1"/>
          </a:fontRef>
        </p:style>
        <p:txBody>
          <a:bodyPr/>
          <a:lstStyle/>
          <a:p>
            <a:pPr algn="ctr"/>
            <a:r>
              <a:rPr lang="en-US" dirty="0" smtClean="0"/>
              <a:t>FLIR Data</a:t>
            </a:r>
            <a:endParaRPr lang="en-US" dirty="0"/>
          </a:p>
        </p:txBody>
      </p:sp>
      <p:pic>
        <p:nvPicPr>
          <p:cNvPr id="3074" name="Picture 2" descr="Image result for FLIR data col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1589" y="1566775"/>
            <a:ext cx="2122428" cy="20572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AutoShape 4" descr="Image result for remote sensing by plan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4"/>
          <a:stretch>
            <a:fillRect/>
          </a:stretch>
        </p:blipFill>
        <p:spPr>
          <a:xfrm>
            <a:off x="4861982" y="1566775"/>
            <a:ext cx="4021848" cy="32206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rotWithShape="1">
          <a:blip r:embed="rId5"/>
          <a:srcRect l="52180" t="29285" r="2232" b="4692"/>
          <a:stretch/>
        </p:blipFill>
        <p:spPr>
          <a:xfrm>
            <a:off x="952412" y="3910500"/>
            <a:ext cx="3358509" cy="21725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182948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427038"/>
            <a:ext cx="9144000" cy="1143000"/>
          </a:xfrm>
          <a:prstGeom prst="rect">
            <a:avLst/>
          </a:prstGeom>
        </p:spPr>
        <p:style>
          <a:lnRef idx="1">
            <a:schemeClr val="accent1"/>
          </a:lnRef>
          <a:fillRef idx="3">
            <a:schemeClr val="accent1"/>
          </a:fillRef>
          <a:effectRef idx="2">
            <a:schemeClr val="accent1"/>
          </a:effectRef>
          <a:fontRef idx="minor">
            <a:schemeClr val="lt1"/>
          </a:fontRef>
        </p:style>
        <p:txBody>
          <a:bodyPr vert="horz" lIns="45720" rIns="45720" anchor="ctr">
            <a:normAutofit fontScale="97500"/>
          </a:bodyPr>
          <a:lstStyle>
            <a:lvl1pPr algn="l" rtl="0" eaLnBrk="1" latinLnBrk="0" hangingPunct="1">
              <a:spcBef>
                <a:spcPct val="0"/>
              </a:spcBef>
              <a:buNone/>
              <a:defRPr kumimoji="0" sz="46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dirty="0" smtClean="0"/>
              <a:t>Thermal Harbor Seal Images</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59" t="16224" r="15380" b="6979"/>
          <a:stretch/>
        </p:blipFill>
        <p:spPr bwMode="auto">
          <a:xfrm>
            <a:off x="5082987" y="1788459"/>
            <a:ext cx="2841813" cy="20054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37289" y="3834284"/>
            <a:ext cx="2874063" cy="24622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t>Image 2</a:t>
            </a:r>
            <a:endParaRPr lang="en-US" sz="1000"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859" t="16224" r="15872" b="7632"/>
          <a:stretch/>
        </p:blipFill>
        <p:spPr bwMode="auto">
          <a:xfrm>
            <a:off x="949383" y="4255316"/>
            <a:ext cx="2860617" cy="20136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09043" y="6306071"/>
            <a:ext cx="2874063" cy="24622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t>Image </a:t>
            </a:r>
            <a:r>
              <a:rPr lang="en-US" sz="1000" dirty="0"/>
              <a:t>3</a:t>
            </a:r>
          </a:p>
        </p:txBody>
      </p:sp>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368" t="16879" r="14890" b="7305"/>
          <a:stretch/>
        </p:blipFill>
        <p:spPr bwMode="auto">
          <a:xfrm>
            <a:off x="5050736" y="4272034"/>
            <a:ext cx="2859349" cy="19684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009128" y="6281264"/>
            <a:ext cx="2874063" cy="24622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t>Image 4</a:t>
            </a:r>
          </a:p>
        </p:txBody>
      </p:sp>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2735" t="16551" r="15135" b="7666"/>
          <a:stretch/>
        </p:blipFill>
        <p:spPr bwMode="auto">
          <a:xfrm>
            <a:off x="976277" y="1788459"/>
            <a:ext cx="2833723" cy="19644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935936" y="3772428"/>
            <a:ext cx="2874063" cy="24622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dirty="0" smtClean="0"/>
              <a:t>Image </a:t>
            </a:r>
            <a:r>
              <a:rPr lang="en-US" sz="1000" dirty="0"/>
              <a:t>1</a:t>
            </a:r>
          </a:p>
        </p:txBody>
      </p:sp>
    </p:spTree>
    <p:extLst>
      <p:ext uri="{BB962C8B-B14F-4D97-AF65-F5344CB8AC3E}">
        <p14:creationId xmlns:p14="http://schemas.microsoft.com/office/powerpoint/2010/main" val="93711156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style>
          <a:lnRef idx="1">
            <a:schemeClr val="accent1"/>
          </a:lnRef>
          <a:fillRef idx="3">
            <a:schemeClr val="accent1"/>
          </a:fillRef>
          <a:effectRef idx="2">
            <a:schemeClr val="accent1"/>
          </a:effectRef>
          <a:fontRef idx="minor">
            <a:schemeClr val="lt1"/>
          </a:fontRef>
        </p:style>
        <p:txBody>
          <a:bodyPr>
            <a:normAutofit/>
          </a:bodyPr>
          <a:lstStyle/>
          <a:p>
            <a:pPr algn="ctr"/>
            <a:r>
              <a:rPr lang="en-US" dirty="0" smtClean="0"/>
              <a:t>Infrared Harbor Seal Images</a:t>
            </a:r>
            <a:endParaRPr lang="en-US" dirty="0"/>
          </a:p>
        </p:txBody>
      </p:sp>
      <p:pic>
        <p:nvPicPr>
          <p:cNvPr id="4" name="Content Placeholder 3"/>
          <p:cNvPicPr>
            <a:picLocks noGrp="1" noChangeAspect="1"/>
          </p:cNvPicPr>
          <p:nvPr>
            <p:ph idx="1"/>
          </p:nvPr>
        </p:nvPicPr>
        <p:blipFill rotWithShape="1">
          <a:blip r:embed="rId2"/>
          <a:srcRect l="2913" t="16523" r="15499" b="9079"/>
          <a:stretch/>
        </p:blipFill>
        <p:spPr>
          <a:xfrm>
            <a:off x="1409059" y="1805651"/>
            <a:ext cx="6092692" cy="41668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389213" y="6012221"/>
            <a:ext cx="6132384"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Image 1</a:t>
            </a:r>
            <a:endParaRPr lang="en-US" dirty="0"/>
          </a:p>
        </p:txBody>
      </p:sp>
      <p:sp>
        <p:nvSpPr>
          <p:cNvPr id="7" name="Oval 6"/>
          <p:cNvSpPr/>
          <p:nvPr/>
        </p:nvSpPr>
        <p:spPr>
          <a:xfrm>
            <a:off x="5318702" y="2877136"/>
            <a:ext cx="476302" cy="456373"/>
          </a:xfrm>
          <a:prstGeom prst="ellipse">
            <a:avLst/>
          </a:prstGeom>
          <a:solidFill>
            <a:schemeClr val="lt1">
              <a:alpha val="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Oval 7"/>
          <p:cNvSpPr/>
          <p:nvPr/>
        </p:nvSpPr>
        <p:spPr>
          <a:xfrm>
            <a:off x="5596545" y="4166886"/>
            <a:ext cx="476301" cy="496058"/>
          </a:xfrm>
          <a:prstGeom prst="ellipse">
            <a:avLst/>
          </a:prstGeom>
          <a:solidFill>
            <a:schemeClr val="lt1">
              <a:alpha val="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Oval 8"/>
          <p:cNvSpPr/>
          <p:nvPr/>
        </p:nvSpPr>
        <p:spPr>
          <a:xfrm>
            <a:off x="3228515" y="4643102"/>
            <a:ext cx="661282" cy="608773"/>
          </a:xfrm>
          <a:prstGeom prst="ellipse">
            <a:avLst/>
          </a:prstGeom>
          <a:solidFill>
            <a:schemeClr val="lt1">
              <a:alpha val="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p:cNvSpPr/>
          <p:nvPr/>
        </p:nvSpPr>
        <p:spPr>
          <a:xfrm>
            <a:off x="4518499" y="3879173"/>
            <a:ext cx="476302" cy="456373"/>
          </a:xfrm>
          <a:prstGeom prst="ellipse">
            <a:avLst/>
          </a:prstGeom>
          <a:solidFill>
            <a:schemeClr val="lt1">
              <a:alpha val="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p:cNvSpPr/>
          <p:nvPr/>
        </p:nvSpPr>
        <p:spPr>
          <a:xfrm>
            <a:off x="1468597" y="2963672"/>
            <a:ext cx="476302" cy="456373"/>
          </a:xfrm>
          <a:prstGeom prst="ellipse">
            <a:avLst/>
          </a:prstGeom>
          <a:solidFill>
            <a:schemeClr val="lt1">
              <a:alpha val="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Oval 11"/>
          <p:cNvSpPr/>
          <p:nvPr/>
        </p:nvSpPr>
        <p:spPr>
          <a:xfrm>
            <a:off x="2851443" y="5516164"/>
            <a:ext cx="476302" cy="456373"/>
          </a:xfrm>
          <a:prstGeom prst="ellipse">
            <a:avLst/>
          </a:prstGeom>
          <a:solidFill>
            <a:schemeClr val="lt1">
              <a:alpha val="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Oval 12"/>
          <p:cNvSpPr/>
          <p:nvPr/>
        </p:nvSpPr>
        <p:spPr>
          <a:xfrm>
            <a:off x="6364168" y="5555848"/>
            <a:ext cx="476302" cy="456373"/>
          </a:xfrm>
          <a:prstGeom prst="ellipse">
            <a:avLst/>
          </a:prstGeom>
          <a:solidFill>
            <a:schemeClr val="lt1">
              <a:alpha val="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p:cNvSpPr/>
          <p:nvPr/>
        </p:nvSpPr>
        <p:spPr>
          <a:xfrm>
            <a:off x="2216373" y="3065638"/>
            <a:ext cx="615224" cy="625033"/>
          </a:xfrm>
          <a:prstGeom prst="ellipse">
            <a:avLst/>
          </a:prstGeom>
          <a:solidFill>
            <a:schemeClr val="lt1">
              <a:alpha val="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p:cNvSpPr/>
          <p:nvPr/>
        </p:nvSpPr>
        <p:spPr>
          <a:xfrm>
            <a:off x="6602319" y="3565279"/>
            <a:ext cx="476302" cy="456373"/>
          </a:xfrm>
          <a:prstGeom prst="ellipse">
            <a:avLst/>
          </a:prstGeom>
          <a:solidFill>
            <a:schemeClr val="lt1">
              <a:alpha val="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Oval 15"/>
          <p:cNvSpPr/>
          <p:nvPr/>
        </p:nvSpPr>
        <p:spPr>
          <a:xfrm>
            <a:off x="6040267" y="2748161"/>
            <a:ext cx="383439" cy="357161"/>
          </a:xfrm>
          <a:prstGeom prst="ellipse">
            <a:avLst/>
          </a:prstGeom>
          <a:solidFill>
            <a:schemeClr val="lt1">
              <a:alpha val="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51275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style>
          <a:lnRef idx="1">
            <a:schemeClr val="accent1"/>
          </a:lnRef>
          <a:fillRef idx="3">
            <a:schemeClr val="accent1"/>
          </a:fillRef>
          <a:effectRef idx="2">
            <a:schemeClr val="accent1"/>
          </a:effectRef>
          <a:fontRef idx="minor">
            <a:schemeClr val="lt1"/>
          </a:fontRef>
        </p:style>
        <p:txBody>
          <a:bodyPr>
            <a:normAutofit/>
          </a:bodyPr>
          <a:lstStyle/>
          <a:p>
            <a:pPr algn="ctr"/>
            <a:r>
              <a:rPr lang="en-US" dirty="0" smtClean="0"/>
              <a:t>Drawing Thermal Lines</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2" t="16552" r="15382" b="7304"/>
          <a:stretch/>
        </p:blipFill>
        <p:spPr bwMode="auto">
          <a:xfrm>
            <a:off x="1048871" y="1606923"/>
            <a:ext cx="7100044" cy="47891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663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style>
          <a:lnRef idx="1">
            <a:schemeClr val="accent1"/>
          </a:lnRef>
          <a:fillRef idx="3">
            <a:schemeClr val="accent1"/>
          </a:fillRef>
          <a:effectRef idx="2">
            <a:schemeClr val="accent1"/>
          </a:effectRef>
          <a:fontRef idx="minor">
            <a:schemeClr val="lt1"/>
          </a:fontRef>
        </p:style>
        <p:txBody>
          <a:bodyPr/>
          <a:lstStyle/>
          <a:p>
            <a:pPr algn="ctr"/>
            <a:r>
              <a:rPr lang="en-US" dirty="0" smtClean="0"/>
              <a:t>Data Analysis</a:t>
            </a:r>
            <a:endParaRPr lang="en-US" dirty="0"/>
          </a:p>
        </p:txBody>
      </p:sp>
      <p:pic>
        <p:nvPicPr>
          <p:cNvPr id="7" name="Picture 6"/>
          <p:cNvPicPr>
            <a:picLocks noChangeAspect="1"/>
          </p:cNvPicPr>
          <p:nvPr/>
        </p:nvPicPr>
        <p:blipFill rotWithShape="1">
          <a:blip r:embed="rId2"/>
          <a:srcRect t="15614" r="-299" b="4586"/>
          <a:stretch/>
        </p:blipFill>
        <p:spPr>
          <a:xfrm>
            <a:off x="679254" y="1678852"/>
            <a:ext cx="7719161" cy="46060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4544457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ゴシック"/>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Technic.thmx</Template>
  <TotalTime>2251</TotalTime>
  <Words>515</Words>
  <Application>Microsoft Macintosh PowerPoint</Application>
  <PresentationFormat>On-screen Show (4:3)</PresentationFormat>
  <Paragraphs>59</Paragraphs>
  <Slides>15</Slides>
  <Notes>4</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Technic</vt:lpstr>
      <vt:lpstr>FLIR Data analysis of the relationship between ice temperature and body temperature of Harbor Seals in John Hopkins Inlet, Alaska</vt:lpstr>
      <vt:lpstr>PowerPoint Presentation</vt:lpstr>
      <vt:lpstr>Study Area</vt:lpstr>
      <vt:lpstr>PowerPoint Presentation</vt:lpstr>
      <vt:lpstr>FLIR Data</vt:lpstr>
      <vt:lpstr>PowerPoint Presentation</vt:lpstr>
      <vt:lpstr>Infrared Harbor Seal Images</vt:lpstr>
      <vt:lpstr>Drawing Thermal Lines</vt:lpstr>
      <vt:lpstr>Data Analysis</vt:lpstr>
      <vt:lpstr>Data Results</vt:lpstr>
      <vt:lpstr>Conclusion</vt:lpstr>
      <vt:lpstr>Future Questions</vt:lpstr>
      <vt:lpstr>References</vt:lpstr>
      <vt:lpstr>Acknowledgments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dc:creator>
  <cp:lastModifiedBy>Emily</cp:lastModifiedBy>
  <cp:revision>77</cp:revision>
  <dcterms:created xsi:type="dcterms:W3CDTF">2015-11-19T22:57:22Z</dcterms:created>
  <dcterms:modified xsi:type="dcterms:W3CDTF">2015-12-16T20:45:49Z</dcterms:modified>
</cp:coreProperties>
</file>